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  <p:sldMasterId id="2147483648" r:id="rId4"/>
  </p:sldMasterIdLst>
  <p:notesMasterIdLst>
    <p:notesMasterId r:id="rId21"/>
  </p:notesMasterIdLst>
  <p:handoutMasterIdLst>
    <p:handoutMasterId r:id="rId22"/>
  </p:handoutMasterIdLst>
  <p:sldIdLst>
    <p:sldId id="257" r:id="rId5"/>
    <p:sldId id="278" r:id="rId6"/>
    <p:sldId id="279" r:id="rId7"/>
    <p:sldId id="280" r:id="rId8"/>
    <p:sldId id="281" r:id="rId9"/>
    <p:sldId id="282" r:id="rId10"/>
    <p:sldId id="283" r:id="rId11"/>
    <p:sldId id="285" r:id="rId12"/>
    <p:sldId id="291" r:id="rId13"/>
    <p:sldId id="292" r:id="rId14"/>
    <p:sldId id="273" r:id="rId15"/>
    <p:sldId id="258" r:id="rId16"/>
    <p:sldId id="11754" r:id="rId17"/>
    <p:sldId id="11753" r:id="rId18"/>
    <p:sldId id="289" r:id="rId19"/>
    <p:sldId id="263" r:id="rId20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Open Sans" panose="020B0604020202020204" charset="0"/>
      <p:regular r:id="rId31"/>
      <p:bold r:id="rId32"/>
      <p:italic r:id="rId33"/>
      <p:boldItalic r:id="rId34"/>
    </p:embeddedFont>
    <p:embeddedFont>
      <p:font typeface="Wingdings 2" panose="05020102010507070707" pitchFamily="18" charset="2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20A0"/>
    <a:srgbClr val="E9E9E9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D78E4B-2174-4F63-9FDB-9D9EAE305D85}" v="166" dt="2020-11-10T00:32:15.1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426" autoAdjust="0"/>
  </p:normalViewPr>
  <p:slideViewPr>
    <p:cSldViewPr snapToGrid="0">
      <p:cViewPr varScale="1">
        <p:scale>
          <a:sx n="83" d="100"/>
          <a:sy n="83" d="100"/>
        </p:scale>
        <p:origin x="108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28156A-BD59-4A35-BD4E-E631F563D82C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9C585DB9-0ED9-4D8A-BD0C-CD042DF06636}">
      <dgm:prSet/>
      <dgm:spPr/>
      <dgm:t>
        <a:bodyPr/>
        <a:lstStyle/>
        <a:p>
          <a:r>
            <a:rPr lang="en-US" b="0" i="0" baseline="0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rPr>
            <a:t>M – Model</a:t>
          </a:r>
          <a:endParaRPr lang="en-US" dirty="0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gm:t>
    </dgm:pt>
    <dgm:pt modelId="{8B6217C3-C26F-4ACC-828E-44274F48F0DE}" type="parTrans" cxnId="{28EEEF91-BB0E-489A-9C61-E623332F5C9A}">
      <dgm:prSet/>
      <dgm:spPr/>
      <dgm:t>
        <a:bodyPr/>
        <a:lstStyle/>
        <a:p>
          <a:endParaRPr lang="en-US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gm:t>
    </dgm:pt>
    <dgm:pt modelId="{F48D452E-F39E-49A9-B8E2-8EB46291695A}" type="sibTrans" cxnId="{28EEEF91-BB0E-489A-9C61-E623332F5C9A}">
      <dgm:prSet/>
      <dgm:spPr/>
      <dgm:t>
        <a:bodyPr/>
        <a:lstStyle/>
        <a:p>
          <a:endParaRPr lang="en-US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gm:t>
    </dgm:pt>
    <dgm:pt modelId="{1FF220D5-FD9C-42E5-B6E1-F9EE8EA04605}">
      <dgm:prSet/>
      <dgm:spPr/>
      <dgm:t>
        <a:bodyPr/>
        <a:lstStyle/>
        <a:p>
          <a:r>
            <a:rPr lang="en-US" b="0" i="0" baseline="0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rPr>
            <a:t>V – View</a:t>
          </a:r>
          <a:endParaRPr lang="en-US" dirty="0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gm:t>
    </dgm:pt>
    <dgm:pt modelId="{37E40CF5-734E-4AF3-A265-C4A27FB63957}" type="parTrans" cxnId="{1EC76912-0A49-4AC1-B35B-A27D8599FC73}">
      <dgm:prSet/>
      <dgm:spPr/>
      <dgm:t>
        <a:bodyPr/>
        <a:lstStyle/>
        <a:p>
          <a:endParaRPr lang="en-US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gm:t>
    </dgm:pt>
    <dgm:pt modelId="{44841839-D2EE-4C87-AE55-9042F7EDCB3A}" type="sibTrans" cxnId="{1EC76912-0A49-4AC1-B35B-A27D8599FC73}">
      <dgm:prSet/>
      <dgm:spPr/>
      <dgm:t>
        <a:bodyPr/>
        <a:lstStyle/>
        <a:p>
          <a:endParaRPr lang="en-US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gm:t>
    </dgm:pt>
    <dgm:pt modelId="{FF843FA3-07E6-407F-8C5C-D6548F084DBC}">
      <dgm:prSet/>
      <dgm:spPr/>
      <dgm:t>
        <a:bodyPr/>
        <a:lstStyle/>
        <a:p>
          <a:r>
            <a:rPr lang="en-US" b="0" i="0" baseline="0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rPr>
            <a:t>VM – </a:t>
          </a:r>
          <a:r>
            <a:rPr lang="en-US" b="0" i="0" baseline="0" dirty="0" err="1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rPr>
            <a:t>ViewModel</a:t>
          </a:r>
          <a:endParaRPr lang="en-US" dirty="0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gm:t>
    </dgm:pt>
    <dgm:pt modelId="{7C2A97FF-DDE9-40D7-9543-ABDDCE5CBF98}" type="parTrans" cxnId="{A8CED77F-960B-41BB-8416-9251CF494905}">
      <dgm:prSet/>
      <dgm:spPr/>
      <dgm:t>
        <a:bodyPr/>
        <a:lstStyle/>
        <a:p>
          <a:endParaRPr lang="en-US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gm:t>
    </dgm:pt>
    <dgm:pt modelId="{176F4AAF-5506-4CD4-9498-05DBAA8C049C}" type="sibTrans" cxnId="{A8CED77F-960B-41BB-8416-9251CF494905}">
      <dgm:prSet/>
      <dgm:spPr/>
      <dgm:t>
        <a:bodyPr/>
        <a:lstStyle/>
        <a:p>
          <a:endParaRPr lang="en-US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gm:t>
    </dgm:pt>
    <dgm:pt modelId="{0B775F34-6928-4C0C-9F3D-C13A04CD90CA}" type="pres">
      <dgm:prSet presAssocID="{5D28156A-BD59-4A35-BD4E-E631F563D82C}" presName="root" presStyleCnt="0">
        <dgm:presLayoutVars>
          <dgm:dir/>
          <dgm:resizeHandles val="exact"/>
        </dgm:presLayoutVars>
      </dgm:prSet>
      <dgm:spPr/>
    </dgm:pt>
    <dgm:pt modelId="{75E6E03C-6FEC-4708-B179-DB663044197D}" type="pres">
      <dgm:prSet presAssocID="{9C585DB9-0ED9-4D8A-BD0C-CD042DF06636}" presName="compNode" presStyleCnt="0"/>
      <dgm:spPr/>
    </dgm:pt>
    <dgm:pt modelId="{1B0C4EFA-A922-4ED4-A114-1DFD2EC1EFCE}" type="pres">
      <dgm:prSet presAssocID="{9C585DB9-0ED9-4D8A-BD0C-CD042DF0663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3044206-D17F-4AA7-9536-5D2DA61DCFAD}" type="pres">
      <dgm:prSet presAssocID="{9C585DB9-0ED9-4D8A-BD0C-CD042DF06636}" presName="spaceRect" presStyleCnt="0"/>
      <dgm:spPr/>
    </dgm:pt>
    <dgm:pt modelId="{AFB493BE-B0A1-4C91-8513-1F8A2ED9D37A}" type="pres">
      <dgm:prSet presAssocID="{9C585DB9-0ED9-4D8A-BD0C-CD042DF06636}" presName="textRect" presStyleLbl="revTx" presStyleIdx="0" presStyleCnt="3">
        <dgm:presLayoutVars>
          <dgm:chMax val="1"/>
          <dgm:chPref val="1"/>
        </dgm:presLayoutVars>
      </dgm:prSet>
      <dgm:spPr/>
    </dgm:pt>
    <dgm:pt modelId="{4B347FC9-2D53-4E28-8692-BF711DC61D4F}" type="pres">
      <dgm:prSet presAssocID="{F48D452E-F39E-49A9-B8E2-8EB46291695A}" presName="sibTrans" presStyleCnt="0"/>
      <dgm:spPr/>
    </dgm:pt>
    <dgm:pt modelId="{9F32BADD-2848-492D-8E24-0C3AF3CEF325}" type="pres">
      <dgm:prSet presAssocID="{1FF220D5-FD9C-42E5-B6E1-F9EE8EA04605}" presName="compNode" presStyleCnt="0"/>
      <dgm:spPr/>
    </dgm:pt>
    <dgm:pt modelId="{40580898-FABF-4BB9-BFF3-94D0FD663EBC}" type="pres">
      <dgm:prSet presAssocID="{1FF220D5-FD9C-42E5-B6E1-F9EE8EA0460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A9125BC2-EC7A-4941-BE03-706C9271621D}" type="pres">
      <dgm:prSet presAssocID="{1FF220D5-FD9C-42E5-B6E1-F9EE8EA04605}" presName="spaceRect" presStyleCnt="0"/>
      <dgm:spPr/>
    </dgm:pt>
    <dgm:pt modelId="{C28CF05F-015E-4274-AD0D-B0749F2BAC90}" type="pres">
      <dgm:prSet presAssocID="{1FF220D5-FD9C-42E5-B6E1-F9EE8EA04605}" presName="textRect" presStyleLbl="revTx" presStyleIdx="1" presStyleCnt="3">
        <dgm:presLayoutVars>
          <dgm:chMax val="1"/>
          <dgm:chPref val="1"/>
        </dgm:presLayoutVars>
      </dgm:prSet>
      <dgm:spPr/>
    </dgm:pt>
    <dgm:pt modelId="{83CA8733-6C4A-42A7-B707-EC587F084280}" type="pres">
      <dgm:prSet presAssocID="{44841839-D2EE-4C87-AE55-9042F7EDCB3A}" presName="sibTrans" presStyleCnt="0"/>
      <dgm:spPr/>
    </dgm:pt>
    <dgm:pt modelId="{74585E75-FE93-485C-9410-66EEE409B388}" type="pres">
      <dgm:prSet presAssocID="{FF843FA3-07E6-407F-8C5C-D6548F084DBC}" presName="compNode" presStyleCnt="0"/>
      <dgm:spPr/>
    </dgm:pt>
    <dgm:pt modelId="{BA227EBB-E6BC-4D0F-9BD8-FA7C8462A648}" type="pres">
      <dgm:prSet presAssocID="{FF843FA3-07E6-407F-8C5C-D6548F084DB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4B9A79F2-3650-44F4-A15F-6FC1BB579B49}" type="pres">
      <dgm:prSet presAssocID="{FF843FA3-07E6-407F-8C5C-D6548F084DBC}" presName="spaceRect" presStyleCnt="0"/>
      <dgm:spPr/>
    </dgm:pt>
    <dgm:pt modelId="{5880C5B7-497E-4E3D-B8FC-7240976797BF}" type="pres">
      <dgm:prSet presAssocID="{FF843FA3-07E6-407F-8C5C-D6548F084DB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EC76912-0A49-4AC1-B35B-A27D8599FC73}" srcId="{5D28156A-BD59-4A35-BD4E-E631F563D82C}" destId="{1FF220D5-FD9C-42E5-B6E1-F9EE8EA04605}" srcOrd="1" destOrd="0" parTransId="{37E40CF5-734E-4AF3-A265-C4A27FB63957}" sibTransId="{44841839-D2EE-4C87-AE55-9042F7EDCB3A}"/>
    <dgm:cxn modelId="{DB764048-9CBA-4836-9C8D-62D52E3A9152}" type="presOf" srcId="{9C585DB9-0ED9-4D8A-BD0C-CD042DF06636}" destId="{AFB493BE-B0A1-4C91-8513-1F8A2ED9D37A}" srcOrd="0" destOrd="0" presId="urn:microsoft.com/office/officeart/2018/2/layout/IconLabelList"/>
    <dgm:cxn modelId="{C274874D-1BC1-42DC-8678-F850CBD08C40}" type="presOf" srcId="{1FF220D5-FD9C-42E5-B6E1-F9EE8EA04605}" destId="{C28CF05F-015E-4274-AD0D-B0749F2BAC90}" srcOrd="0" destOrd="0" presId="urn:microsoft.com/office/officeart/2018/2/layout/IconLabelList"/>
    <dgm:cxn modelId="{4AADAC51-15CA-4178-B3D9-29AB5B53C52D}" type="presOf" srcId="{5D28156A-BD59-4A35-BD4E-E631F563D82C}" destId="{0B775F34-6928-4C0C-9F3D-C13A04CD90CA}" srcOrd="0" destOrd="0" presId="urn:microsoft.com/office/officeart/2018/2/layout/IconLabelList"/>
    <dgm:cxn modelId="{A8CED77F-960B-41BB-8416-9251CF494905}" srcId="{5D28156A-BD59-4A35-BD4E-E631F563D82C}" destId="{FF843FA3-07E6-407F-8C5C-D6548F084DBC}" srcOrd="2" destOrd="0" parTransId="{7C2A97FF-DDE9-40D7-9543-ABDDCE5CBF98}" sibTransId="{176F4AAF-5506-4CD4-9498-05DBAA8C049C}"/>
    <dgm:cxn modelId="{28EEEF91-BB0E-489A-9C61-E623332F5C9A}" srcId="{5D28156A-BD59-4A35-BD4E-E631F563D82C}" destId="{9C585DB9-0ED9-4D8A-BD0C-CD042DF06636}" srcOrd="0" destOrd="0" parTransId="{8B6217C3-C26F-4ACC-828E-44274F48F0DE}" sibTransId="{F48D452E-F39E-49A9-B8E2-8EB46291695A}"/>
    <dgm:cxn modelId="{AE595592-3C4A-4E99-9575-C661E42EA58D}" type="presOf" srcId="{FF843FA3-07E6-407F-8C5C-D6548F084DBC}" destId="{5880C5B7-497E-4E3D-B8FC-7240976797BF}" srcOrd="0" destOrd="0" presId="urn:microsoft.com/office/officeart/2018/2/layout/IconLabelList"/>
    <dgm:cxn modelId="{5E7CA597-D427-454E-A763-E99E8432F65E}" type="presParOf" srcId="{0B775F34-6928-4C0C-9F3D-C13A04CD90CA}" destId="{75E6E03C-6FEC-4708-B179-DB663044197D}" srcOrd="0" destOrd="0" presId="urn:microsoft.com/office/officeart/2018/2/layout/IconLabelList"/>
    <dgm:cxn modelId="{BA7AB95C-5029-48B9-8DCC-5CA5FF0EBEAA}" type="presParOf" srcId="{75E6E03C-6FEC-4708-B179-DB663044197D}" destId="{1B0C4EFA-A922-4ED4-A114-1DFD2EC1EFCE}" srcOrd="0" destOrd="0" presId="urn:microsoft.com/office/officeart/2018/2/layout/IconLabelList"/>
    <dgm:cxn modelId="{E03BE3F1-D8EA-474C-9D1A-44DAA390291E}" type="presParOf" srcId="{75E6E03C-6FEC-4708-B179-DB663044197D}" destId="{73044206-D17F-4AA7-9536-5D2DA61DCFAD}" srcOrd="1" destOrd="0" presId="urn:microsoft.com/office/officeart/2018/2/layout/IconLabelList"/>
    <dgm:cxn modelId="{72228FE0-ECF3-473F-872F-6AF6B55B7D5F}" type="presParOf" srcId="{75E6E03C-6FEC-4708-B179-DB663044197D}" destId="{AFB493BE-B0A1-4C91-8513-1F8A2ED9D37A}" srcOrd="2" destOrd="0" presId="urn:microsoft.com/office/officeart/2018/2/layout/IconLabelList"/>
    <dgm:cxn modelId="{25442F4E-E817-44F0-BAAF-350BBCD59E9A}" type="presParOf" srcId="{0B775F34-6928-4C0C-9F3D-C13A04CD90CA}" destId="{4B347FC9-2D53-4E28-8692-BF711DC61D4F}" srcOrd="1" destOrd="0" presId="urn:microsoft.com/office/officeart/2018/2/layout/IconLabelList"/>
    <dgm:cxn modelId="{33B04F40-9BA3-4146-BF96-FD73FBA77A83}" type="presParOf" srcId="{0B775F34-6928-4C0C-9F3D-C13A04CD90CA}" destId="{9F32BADD-2848-492D-8E24-0C3AF3CEF325}" srcOrd="2" destOrd="0" presId="urn:microsoft.com/office/officeart/2018/2/layout/IconLabelList"/>
    <dgm:cxn modelId="{1BC6B24A-9FD6-44A4-9C04-0F3C0D5E6F83}" type="presParOf" srcId="{9F32BADD-2848-492D-8E24-0C3AF3CEF325}" destId="{40580898-FABF-4BB9-BFF3-94D0FD663EBC}" srcOrd="0" destOrd="0" presId="urn:microsoft.com/office/officeart/2018/2/layout/IconLabelList"/>
    <dgm:cxn modelId="{0951E5A1-658A-46D0-BCE1-96CFB5BB4034}" type="presParOf" srcId="{9F32BADD-2848-492D-8E24-0C3AF3CEF325}" destId="{A9125BC2-EC7A-4941-BE03-706C9271621D}" srcOrd="1" destOrd="0" presId="urn:microsoft.com/office/officeart/2018/2/layout/IconLabelList"/>
    <dgm:cxn modelId="{975CE480-A8C0-47C2-9836-4E64CA01379F}" type="presParOf" srcId="{9F32BADD-2848-492D-8E24-0C3AF3CEF325}" destId="{C28CF05F-015E-4274-AD0D-B0749F2BAC90}" srcOrd="2" destOrd="0" presId="urn:microsoft.com/office/officeart/2018/2/layout/IconLabelList"/>
    <dgm:cxn modelId="{E88E5898-4D9A-4690-9422-F123CD1163ED}" type="presParOf" srcId="{0B775F34-6928-4C0C-9F3D-C13A04CD90CA}" destId="{83CA8733-6C4A-42A7-B707-EC587F084280}" srcOrd="3" destOrd="0" presId="urn:microsoft.com/office/officeart/2018/2/layout/IconLabelList"/>
    <dgm:cxn modelId="{18A18E8D-57F6-49DC-936F-A74839952887}" type="presParOf" srcId="{0B775F34-6928-4C0C-9F3D-C13A04CD90CA}" destId="{74585E75-FE93-485C-9410-66EEE409B388}" srcOrd="4" destOrd="0" presId="urn:microsoft.com/office/officeart/2018/2/layout/IconLabelList"/>
    <dgm:cxn modelId="{80DFA2EB-0613-4EDB-AABB-7AD6CAD1C3B2}" type="presParOf" srcId="{74585E75-FE93-485C-9410-66EEE409B388}" destId="{BA227EBB-E6BC-4D0F-9BD8-FA7C8462A648}" srcOrd="0" destOrd="0" presId="urn:microsoft.com/office/officeart/2018/2/layout/IconLabelList"/>
    <dgm:cxn modelId="{C75B4888-88B7-4903-9A1F-B901F631994A}" type="presParOf" srcId="{74585E75-FE93-485C-9410-66EEE409B388}" destId="{4B9A79F2-3650-44F4-A15F-6FC1BB579B49}" srcOrd="1" destOrd="0" presId="urn:microsoft.com/office/officeart/2018/2/layout/IconLabelList"/>
    <dgm:cxn modelId="{4259E806-9A30-486E-815C-A164BC583AC1}" type="presParOf" srcId="{74585E75-FE93-485C-9410-66EEE409B388}" destId="{5880C5B7-497E-4E3D-B8FC-7240976797B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0C4EFA-A922-4ED4-A114-1DFD2EC1EFCE}">
      <dsp:nvSpPr>
        <dsp:cNvPr id="0" name=""/>
        <dsp:cNvSpPr/>
      </dsp:nvSpPr>
      <dsp:spPr>
        <a:xfrm>
          <a:off x="941481" y="770686"/>
          <a:ext cx="1450370" cy="14503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B493BE-B0A1-4C91-8513-1F8A2ED9D37A}">
      <dsp:nvSpPr>
        <dsp:cNvPr id="0" name=""/>
        <dsp:cNvSpPr/>
      </dsp:nvSpPr>
      <dsp:spPr>
        <a:xfrm>
          <a:off x="55144" y="2604236"/>
          <a:ext cx="322304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 baseline="0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rPr>
            <a:t>M – Model</a:t>
          </a:r>
          <a:endParaRPr lang="en-US" sz="3300" kern="1200" dirty="0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sp:txBody>
      <dsp:txXfrm>
        <a:off x="55144" y="2604236"/>
        <a:ext cx="3223045" cy="720000"/>
      </dsp:txXfrm>
    </dsp:sp>
    <dsp:sp modelId="{40580898-FABF-4BB9-BFF3-94D0FD663EBC}">
      <dsp:nvSpPr>
        <dsp:cNvPr id="0" name=""/>
        <dsp:cNvSpPr/>
      </dsp:nvSpPr>
      <dsp:spPr>
        <a:xfrm>
          <a:off x="4728559" y="770686"/>
          <a:ext cx="1450370" cy="14503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8CF05F-015E-4274-AD0D-B0749F2BAC90}">
      <dsp:nvSpPr>
        <dsp:cNvPr id="0" name=""/>
        <dsp:cNvSpPr/>
      </dsp:nvSpPr>
      <dsp:spPr>
        <a:xfrm>
          <a:off x="3842222" y="2604236"/>
          <a:ext cx="322304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 baseline="0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rPr>
            <a:t>V – View</a:t>
          </a:r>
          <a:endParaRPr lang="en-US" sz="3300" kern="1200" dirty="0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sp:txBody>
      <dsp:txXfrm>
        <a:off x="3842222" y="2604236"/>
        <a:ext cx="3223045" cy="720000"/>
      </dsp:txXfrm>
    </dsp:sp>
    <dsp:sp modelId="{BA227EBB-E6BC-4D0F-9BD8-FA7C8462A648}">
      <dsp:nvSpPr>
        <dsp:cNvPr id="0" name=""/>
        <dsp:cNvSpPr/>
      </dsp:nvSpPr>
      <dsp:spPr>
        <a:xfrm>
          <a:off x="8515638" y="770686"/>
          <a:ext cx="1450370" cy="145037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80C5B7-497E-4E3D-B8FC-7240976797BF}">
      <dsp:nvSpPr>
        <dsp:cNvPr id="0" name=""/>
        <dsp:cNvSpPr/>
      </dsp:nvSpPr>
      <dsp:spPr>
        <a:xfrm>
          <a:off x="7629300" y="2604236"/>
          <a:ext cx="322304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 baseline="0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rPr>
            <a:t>VM – </a:t>
          </a:r>
          <a:r>
            <a:rPr lang="en-US" sz="3300" b="0" i="0" kern="1200" baseline="0" dirty="0" err="1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rPr>
            <a:t>ViewModel</a:t>
          </a:r>
          <a:endParaRPr lang="en-US" sz="3300" kern="1200" dirty="0">
            <a:solidFill>
              <a:schemeClr val="tx1"/>
            </a:solidFill>
            <a:latin typeface="Open Sans" panose="020B0604020202020204" charset="0"/>
            <a:ea typeface="Open Sans" panose="020B0604020202020204" charset="0"/>
            <a:cs typeface="Open Sans" panose="020B0604020202020204" charset="0"/>
          </a:endParaRPr>
        </a:p>
      </dsp:txBody>
      <dsp:txXfrm>
        <a:off x="7629300" y="2604236"/>
        <a:ext cx="3223045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8FFFA58-1A8C-4782-A3D5-C935D7B9237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3FC17A-27B6-436A-9F3A-A6B398850C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9D4CD-65A4-47E6-865F-5083096E4DF6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499471-77AE-4C69-BEB8-C62CF51E67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209AD-4238-42D9-A0C9-14D8E458DC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ACC667-D8FE-4F94-A285-BE055726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0897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png>
</file>

<file path=ppt/media/image43.sv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</a:t>
            </a:r>
          </a:p>
          <a:p>
            <a:r>
              <a:rPr lang="en-US" dirty="0"/>
              <a:t>If you have questions, tag them on Twitter with #dotNETConf and the #MVVMToolkit – We’ll answer them at the end.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273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Sergio – </a:t>
            </a:r>
          </a:p>
          <a:p>
            <a:r>
              <a:rPr lang="en-US" dirty="0"/>
              <a:t>Can call out we worked with the .NET Native team on the Task Notification part, and that we have a blog on it https://devblogs.microsoft.com/pax-windows/mvvm-toolkit-preview-3-the-journey-of-an-api/</a:t>
            </a:r>
          </a:p>
          <a:p>
            <a:r>
              <a:rPr lang="en-US" dirty="0"/>
              <a:t>Be sure to call out we worked with the WinUI team on the </a:t>
            </a:r>
            <a:r>
              <a:rPr lang="en-US" dirty="0" err="1"/>
              <a:t>ObservableValidator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267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Try it out!</a:t>
            </a:r>
          </a:p>
          <a:p>
            <a:r>
              <a:rPr lang="en-US" dirty="0"/>
              <a:t>Get Involved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D04E4-CBCC-D747-82B1-8B635320391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4697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9E9D6-481D-4F71-9C74-77C4DFE08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92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Pass off to Sergio doing MVVM intro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9E9D6-481D-4F71-9C74-77C4DFE08F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65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Sergio - Preface: Making sure we’re on the same page, MVVM stands for Model, View, </a:t>
            </a:r>
            <a:r>
              <a:rPr lang="en-US" dirty="0" err="1"/>
              <a:t>ViewModel</a:t>
            </a:r>
            <a:r>
              <a:rPr lang="en-US" dirty="0"/>
              <a:t>. For this talk, we assume you are already familiar with the MVVM pattern.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9E9D6-481D-4F71-9C74-77C4DFE08FA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76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Sergio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0112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35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</a:t>
            </a:r>
          </a:p>
          <a:p>
            <a:endParaRPr lang="en-US" dirty="0"/>
          </a:p>
          <a:p>
            <a:r>
              <a:rPr lang="en-US" dirty="0"/>
              <a:t>Spiritual successor, Migration guide for </a:t>
            </a:r>
            <a:r>
              <a:rPr lang="en-US" dirty="0" err="1"/>
              <a:t>MVVMLight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9E9D6-481D-4F71-9C74-77C4DFE08F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40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Michael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9E9D6-481D-4F71-9C74-77C4DFE08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471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Sergio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940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57D3A-A2A3-4945-85A9-5A53AA5906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4A9686-1D4E-4FF4-9696-CB1FF2394C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5DC0C7-705E-489A-B1F9-6677E0531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879D2-359E-4A1A-819C-D03699DB2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D5789-72C9-46D9-8FA7-F8CE45564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2284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E2832-67EE-455F-B092-C504BF3B0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9741F-1C48-4984-BB52-CBE6954C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DB80E-B2B4-4A1C-89FD-F33B23165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FD85D-3F43-4E94-B026-33B6A33DE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8506C-1A74-4559-AF95-33A10F19C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910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2FE2-7BD2-4FDC-8F38-5A6B95425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1A70C-B96F-4533-B3D6-7CB155870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74B19-580B-4BB1-859F-21A8480DA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D051D-C5DA-40CC-9F2E-16D0CB216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48168-FAD4-4DCE-8D36-ED441B550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68577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E6F9-291F-4BD5-8F46-189ADA626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AB848-F389-42B7-8995-556819474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3BB45-C784-4857-AB9A-F54633A1E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5237A4-0F07-4036-8166-7230C7ED2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759716-55BE-4B24-A2CC-625607EF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961A52-40DC-4AAC-B7F9-A2CB360FC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6637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39AA3-AD88-4618-90FC-A7C45FE44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1099E-3556-4495-B714-7FB5683E6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F02DE-7DDB-4179-8451-4D0A9556A7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5BA39-5648-4AD9-94BA-802F1386B0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F274B-753A-4A09-A971-5E23129616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DEF2C1-9EA4-4054-8C41-895E1F4C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E1BCDF-2D55-4222-9D39-CFA7BA90F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8943A1-92B7-4B14-8680-8DD4851BF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7571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3BEC7-21E6-4429-B349-A2BB71B97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6673AC-5DBF-4FDB-84C4-25D7ABAF4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B6AEFF-C791-473E-81D0-DAE48CFE9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6A86E8-BF0C-4147-9D05-2B590CDE1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20243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A76140-A99A-4021-A38C-8DA635C02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EC82F8-2EC6-4BE0-AE47-846BF38EA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E9F4F3-3D8C-4467-888A-C94753795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422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35E5B-A584-469C-98BE-EE6E94B0D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0CA9C-106B-4B01-8157-3A627D55B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3B9157-81F4-4927-8D62-97DCC61A24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D4CE4-7E24-42C8-9FFA-8A67464C0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BCDB44-F424-4682-827C-A9D642DD2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B061D-C52D-4BDA-9DC8-9B1E8548C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2197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872A6-D72D-415D-85EE-D44747ACB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91F4-81F6-4292-90CC-2125F5B813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F31F7D-5CBB-4821-8CBC-055D5BCD2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3A922E-5C1E-4D4C-9056-627BD6B98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22A48-107D-461A-B325-53D5AA58D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B3171-E6E1-463E-8B59-3D4204CAB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0539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C99B4-7978-4DE2-B16A-9A45FB0F5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B2A42D-B1AB-45D1-8341-F5F036DA6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BDB87-3F4F-4F36-8FCD-1900115F7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D7879-72CA-4F8F-965B-FF9AC8C37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8E0E2-FAE8-4D2F-AAE2-603A21077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341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0286CA-9B86-40E9-B04D-4EB4866B29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093FB2-0480-4967-A21D-1641179C81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73FA7-AFA9-449C-B240-E18BBD71E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5D65B-F982-4347-B7C5-725F604F3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36894-4D86-4AEE-9729-A502283E0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5113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23739" y="1481098"/>
            <a:ext cx="11401339" cy="1645450"/>
          </a:xfrm>
        </p:spPr>
        <p:txBody>
          <a:bodyPr wrap="square">
            <a:spAutoFit/>
          </a:bodyPr>
          <a:lstStyle>
            <a:lvl1pPr marL="0" indent="0">
              <a:buNone/>
              <a:defRPr sz="2400" baseline="0">
                <a:solidFill>
                  <a:schemeClr val="accent2"/>
                </a:solidFill>
                <a:latin typeface="Segoe UI Semibold" panose="020B0702040204020203" pitchFamily="34" charset="0"/>
              </a:defRPr>
            </a:lvl1pPr>
            <a:lvl2pPr>
              <a:defRPr sz="1961" baseline="0">
                <a:solidFill>
                  <a:schemeClr val="accent2"/>
                </a:solidFill>
                <a:latin typeface="Segoe UI Semilight" panose="020B0402040204020203" pitchFamily="34" charset="0"/>
              </a:defRPr>
            </a:lvl2pPr>
            <a:lvl3pPr>
              <a:defRPr sz="1765" baseline="0">
                <a:solidFill>
                  <a:schemeClr val="accent2"/>
                </a:solidFill>
                <a:latin typeface="Segoe UI Semilight" panose="020B0402040204020203" pitchFamily="34" charset="0"/>
              </a:defRPr>
            </a:lvl3pPr>
            <a:lvl4pPr>
              <a:defRPr sz="1568" baseline="0">
                <a:solidFill>
                  <a:schemeClr val="accent2"/>
                </a:solidFill>
                <a:latin typeface="Segoe UI Semilight" panose="020B0402040204020203" pitchFamily="34" charset="0"/>
              </a:defRPr>
            </a:lvl4pPr>
            <a:lvl5pPr>
              <a:defRPr sz="1372" baseline="0">
                <a:solidFill>
                  <a:schemeClr val="accent2"/>
                </a:solidFill>
                <a:latin typeface="Segoe UI Semilight" panose="020B04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23740" y="289511"/>
            <a:ext cx="11401339" cy="899665"/>
          </a:xfrm>
        </p:spPr>
        <p:txBody>
          <a:bodyPr/>
          <a:lstStyle>
            <a:lvl1pPr>
              <a:defRPr sz="4800" baseline="0">
                <a:latin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29894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Text 1 Co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135" y="2187576"/>
            <a:ext cx="5401026" cy="3776807"/>
          </a:xfrm>
        </p:spPr>
        <p:txBody>
          <a:bodyPr/>
          <a:lstStyle>
            <a:lvl1pPr>
              <a:defRPr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AD2989-B00E-FC46-A671-FD7C78548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3135" y="617296"/>
            <a:ext cx="9994756" cy="780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999C68A-33F1-2346-AB93-243AC699C7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18282" y="6093355"/>
            <a:ext cx="910501" cy="365125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292716EB-77A5-0747-B173-415AEF22CD35}"/>
              </a:ext>
            </a:extLst>
          </p:cNvPr>
          <p:cNvSpPr txBox="1">
            <a:spLocks/>
          </p:cNvSpPr>
          <p:nvPr userDrawn="1"/>
        </p:nvSpPr>
        <p:spPr>
          <a:xfrm>
            <a:off x="623134" y="6100643"/>
            <a:ext cx="316727" cy="365125"/>
          </a:xfrm>
          <a:prstGeom prst="rect">
            <a:avLst/>
          </a:prstGeom>
        </p:spPr>
        <p:txBody>
          <a:bodyPr anchor="ctr" anchorCtr="0"/>
          <a:lstStyle>
            <a:defPPr>
              <a:defRPr lang="en-US"/>
            </a:defPPr>
            <a:lvl1pPr marL="0" algn="r" defTabSz="457200" rtl="0" eaLnBrk="1" latinLnBrk="0" hangingPunct="1">
              <a:defRPr sz="4800" b="1" i="1" kern="12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A3FFD2A-D3A8-FC46-A15C-F10DF07214E1}" type="slidenum">
              <a:rPr lang="en-US" sz="1400" smtClean="0"/>
              <a:pPr/>
              <a:t>‹#›</a:t>
            </a:fld>
            <a:endParaRPr lang="en-US" sz="1400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9708FF38-41BB-4D48-AEA2-5110E3AA3108}"/>
              </a:ext>
            </a:extLst>
          </p:cNvPr>
          <p:cNvSpPr txBox="1">
            <a:spLocks/>
          </p:cNvSpPr>
          <p:nvPr userDrawn="1"/>
        </p:nvSpPr>
        <p:spPr>
          <a:xfrm>
            <a:off x="939862" y="6090444"/>
            <a:ext cx="1393122" cy="365125"/>
          </a:xfrm>
          <a:prstGeom prst="rect">
            <a:avLst/>
          </a:prstGeom>
        </p:spPr>
        <p:txBody>
          <a:bodyPr vert="horz" lIns="45720" tIns="22860" rIns="45720" bIns="22860"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2400" u="none" kern="1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i="1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#UNOCONF</a:t>
            </a:r>
          </a:p>
        </p:txBody>
      </p:sp>
    </p:spTree>
    <p:extLst>
      <p:ext uri="{BB962C8B-B14F-4D97-AF65-F5344CB8AC3E}">
        <p14:creationId xmlns:p14="http://schemas.microsoft.com/office/powerpoint/2010/main" val="63616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5CEDFF-32E8-47F2-AA1B-282FFA268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46312F-1BBF-4762-A334-1AF593EA5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FDAFD-D817-445F-8CE6-BACBFB2A9E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ED1CF-767F-4EB2-85ED-42BA5D1BA1CA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9173D-3A2F-4A45-92B4-A74875C277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4288AE-1CF1-410A-BCEE-2DCE95AD94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C9B94-F1ED-4B62-B4C4-7EAA899F4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322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70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29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3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34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svg"/><Relationship Id="rId7" Type="http://schemas.openxmlformats.org/officeDocument/2006/relationships/image" Target="../media/image40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39.png"/><Relationship Id="rId5" Type="http://schemas.openxmlformats.org/officeDocument/2006/relationships/image" Target="../media/image38.svg"/><Relationship Id="rId4" Type="http://schemas.openxmlformats.org/officeDocument/2006/relationships/image" Target="../media/image37.png"/><Relationship Id="rId9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WC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2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4800" dirty="0"/>
              <a:t>Introducing the MVVM Toolkit,</a:t>
            </a:r>
            <a:br>
              <a:rPr lang="en-US" sz="4800" dirty="0"/>
            </a:br>
            <a:r>
              <a:rPr lang="en-US" sz="4800" dirty="0"/>
              <a:t>a .NET Standard library</a:t>
            </a:r>
            <a:br>
              <a:rPr lang="en-US" sz="4800" dirty="0"/>
            </a:br>
            <a:r>
              <a:rPr lang="en-US" sz="3150" dirty="0"/>
              <a:t>in the Windows Community Toolkit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 A. Hawker – Microsoft</a:t>
            </a:r>
          </a:p>
          <a:p>
            <a:r>
              <a:rPr lang="en-US" dirty="0"/>
              <a:t>Sergio Pedri – .NET Foundation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2168039-8A89-4C72-9259-75ED01BBB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66230"/>
            <a:ext cx="10243514" cy="37039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77A1188-404B-44A6-A28A-5002065C1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Metrics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0E8DE2C-5B5C-4F26-9681-AD16B29ABF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69300" y="4454121"/>
            <a:ext cx="29845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975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08AF9-050D-4E42-9676-B01DCECA3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The MVVM Toolkit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5ED6A-102D-4769-9CC1-432760EB4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 err="1">
                <a:latin typeface="Consolas" panose="020B0609020204030204" pitchFamily="49" charset="0"/>
                <a:ea typeface="Open Sans" panose="020B0604020202020204" charset="0"/>
                <a:cs typeface="Open Sans" panose="020B0604020202020204" charset="0"/>
              </a:rPr>
              <a:t>ObservableObject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(</a:t>
            </a:r>
            <a:r>
              <a:rPr lang="en-US" dirty="0" err="1">
                <a:solidFill>
                  <a:srgbClr val="3A20A0"/>
                </a:solidFill>
                <a:latin typeface="Consolas" panose="020B0609020204030204" pitchFamily="49" charset="0"/>
                <a:ea typeface="Open Sans" panose="020B0604020202020204" charset="0"/>
                <a:cs typeface="Open Sans" panose="020B0604020202020204" charset="0"/>
              </a:rPr>
              <a:t>INotifyPropertyChanged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)</a:t>
            </a: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 err="1">
                <a:latin typeface="Consolas" panose="020B0609020204030204" pitchFamily="49" charset="0"/>
                <a:ea typeface="Open Sans" panose="020B0604020202020204" charset="0"/>
                <a:cs typeface="Open Sans" panose="020B0604020202020204" charset="0"/>
              </a:rPr>
              <a:t>RelayCommand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[+Others] (</a:t>
            </a:r>
            <a:r>
              <a:rPr lang="en-US" dirty="0" err="1">
                <a:solidFill>
                  <a:srgbClr val="3A20A0"/>
                </a:solidFill>
                <a:latin typeface="Consolas" panose="020B0609020204030204" pitchFamily="49" charset="0"/>
                <a:ea typeface="Open Sans" panose="020B0604020202020204" charset="0"/>
                <a:cs typeface="Open Sans" panose="020B0604020202020204" charset="0"/>
              </a:rPr>
              <a:t>ICommand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)</a:t>
            </a: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Messenger [Pub/Sub]</a:t>
            </a: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Inversion of Control [</a:t>
            </a:r>
            <a:r>
              <a:rPr lang="en-US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IoC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] (</a:t>
            </a:r>
            <a:r>
              <a:rPr lang="en-US" dirty="0" err="1">
                <a:solidFill>
                  <a:srgbClr val="3A20A0"/>
                </a:solidFill>
                <a:latin typeface="Consolas" panose="020B0609020204030204" pitchFamily="49" charset="0"/>
                <a:ea typeface="Open Sans" panose="020B0604020202020204" charset="0"/>
                <a:cs typeface="Open Sans" panose="020B0604020202020204" charset="0"/>
              </a:rPr>
              <a:t>IServiceProvider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)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BE1C73D-FB03-4EAD-A2FF-7C376456B2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43950" y="3867151"/>
            <a:ext cx="22098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982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1CD5A4A1-DCA0-424F-8DFE-705C155CC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MVVM Toolkit 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4074" y="4589463"/>
            <a:ext cx="9663375" cy="1500187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Sergio Pedri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B11286-A0DE-4127-8413-8B8529687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… And More!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C08A66-5512-48C6-9E99-74ABA68B0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Features</a:t>
            </a:r>
          </a:p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Support for wrapped models</a:t>
            </a:r>
          </a:p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Task notification w/ </a:t>
            </a:r>
            <a:r>
              <a:rPr lang="en-US" dirty="0" err="1">
                <a:latin typeface="Consolas" panose="020B0609020204030204" pitchFamily="49" charset="0"/>
                <a:ea typeface="Open Sans" panose="020B0604020202020204" charset="0"/>
                <a:cs typeface="Open Sans" panose="020B0604020202020204" charset="0"/>
              </a:rPr>
              <a:t>SetPropertyAndNotifyOnCompletion</a:t>
            </a:r>
            <a:endParaRPr lang="en-US" dirty="0">
              <a:latin typeface="Consolas" panose="020B0609020204030204" pitchFamily="49" charset="0"/>
              <a:ea typeface="Open Sans" panose="020B0604020202020204" charset="0"/>
              <a:cs typeface="Open Sans" panose="020B0604020202020204" charset="0"/>
            </a:endParaRPr>
          </a:p>
          <a:p>
            <a:r>
              <a:rPr lang="en-US" dirty="0" err="1">
                <a:latin typeface="Consolas" panose="020B0609020204030204" pitchFamily="49" charset="0"/>
                <a:ea typeface="Open Sans" panose="020B0604020202020204" charset="0"/>
                <a:cs typeface="Open Sans" panose="020B0604020202020204" charset="0"/>
              </a:rPr>
              <a:t>ObservableValidator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(</a:t>
            </a:r>
            <a:r>
              <a:rPr lang="en-US" dirty="0" err="1">
                <a:solidFill>
                  <a:srgbClr val="3A20A0"/>
                </a:solidFill>
                <a:latin typeface="Consolas" panose="020B0609020204030204" pitchFamily="49" charset="0"/>
                <a:ea typeface="Open Sans" panose="020B0604020202020204" charset="0"/>
                <a:cs typeface="Open Sans" panose="020B0604020202020204" charset="0"/>
              </a:rPr>
              <a:t>INotifyDataErrorInfo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)</a:t>
            </a:r>
          </a:p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2 new async Relay Commands (with cancellation support)</a:t>
            </a:r>
          </a:p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Added </a:t>
            </a:r>
            <a:r>
              <a:rPr lang="en-US" dirty="0" err="1">
                <a:latin typeface="Consolas" panose="020B0609020204030204" pitchFamily="49" charset="0"/>
                <a:ea typeface="Open Sans" panose="020B0604020202020204" charset="0"/>
                <a:cs typeface="Open Sans" panose="020B0604020202020204" charset="0"/>
              </a:rPr>
              <a:t>StrongReferenceMessenger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implementation</a:t>
            </a:r>
          </a:p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Register to Messenger both manually and through interface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757D565-F1D4-44AA-B0D7-2799146B9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83700" y="365125"/>
            <a:ext cx="20701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78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83675E-2212-4B65-AF34-EBBA2E9F1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MVVM Toolkit Plans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9B8F511-CC01-48E2-B677-925612DBA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Download Preview Today! </a:t>
            </a:r>
            <a:r>
              <a:rPr lang="en-US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aka.ms/</a:t>
            </a:r>
            <a:r>
              <a:rPr lang="en-US" dirty="0" err="1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mvvmtoolkit</a:t>
            </a:r>
            <a:endParaRPr lang="en-US" dirty="0">
              <a:solidFill>
                <a:srgbClr val="3A20A0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Create Samples for more Platforms</a:t>
            </a: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Ship as part of 7.0 Release of the </a:t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Windows Community Toolkit (2020)</a:t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/>
              <a:t>Windows Template Studio Support</a:t>
            </a:r>
            <a:br>
              <a:rPr lang="en-US" dirty="0"/>
            </a:br>
            <a:r>
              <a:rPr lang="en-US" dirty="0"/>
              <a:t>(See WTS Issue #3753)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686963FD-5F0B-449E-BC54-E3F728442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50300" y="3429000"/>
            <a:ext cx="2603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620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A68CF959-556A-BD45-ACCB-4DBCC2FB0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Hexagon 9">
            <a:extLst>
              <a:ext uri="{FF2B5EF4-FFF2-40B4-BE49-F238E27FC236}">
                <a16:creationId xmlns:a16="http://schemas.microsoft.com/office/drawing/2014/main" id="{8B52345D-2B39-417D-BDF2-BA852CEC9121}"/>
              </a:ext>
            </a:extLst>
          </p:cNvPr>
          <p:cNvSpPr/>
          <p:nvPr/>
        </p:nvSpPr>
        <p:spPr>
          <a:xfrm rot="10800000" flipH="1">
            <a:off x="5726157" y="-784578"/>
            <a:ext cx="9655847" cy="8421543"/>
          </a:xfrm>
          <a:custGeom>
            <a:avLst/>
            <a:gdLst>
              <a:gd name="connsiteX0" fmla="*/ 0 w 9762488"/>
              <a:gd name="connsiteY0" fmla="*/ 4207969 h 8415937"/>
              <a:gd name="connsiteX1" fmla="*/ 2495494 w 9762488"/>
              <a:gd name="connsiteY1" fmla="*/ 2 h 8415937"/>
              <a:gd name="connsiteX2" fmla="*/ 7266994 w 9762488"/>
              <a:gd name="connsiteY2" fmla="*/ 2 h 8415937"/>
              <a:gd name="connsiteX3" fmla="*/ 9762488 w 9762488"/>
              <a:gd name="connsiteY3" fmla="*/ 4207969 h 8415937"/>
              <a:gd name="connsiteX4" fmla="*/ 7266994 w 9762488"/>
              <a:gd name="connsiteY4" fmla="*/ 8415935 h 8415937"/>
              <a:gd name="connsiteX5" fmla="*/ 2495494 w 9762488"/>
              <a:gd name="connsiteY5" fmla="*/ 8415935 h 8415937"/>
              <a:gd name="connsiteX6" fmla="*/ 0 w 9762488"/>
              <a:gd name="connsiteY6" fmla="*/ 4207969 h 8415937"/>
              <a:gd name="connsiteX0" fmla="*/ 0 w 9762488"/>
              <a:gd name="connsiteY0" fmla="*/ 4207967 h 8415933"/>
              <a:gd name="connsiteX1" fmla="*/ 644141 w 9762488"/>
              <a:gd name="connsiteY1" fmla="*/ 3122118 h 8415933"/>
              <a:gd name="connsiteX2" fmla="*/ 2495494 w 9762488"/>
              <a:gd name="connsiteY2" fmla="*/ 0 h 8415933"/>
              <a:gd name="connsiteX3" fmla="*/ 7266994 w 9762488"/>
              <a:gd name="connsiteY3" fmla="*/ 0 h 8415933"/>
              <a:gd name="connsiteX4" fmla="*/ 9762488 w 9762488"/>
              <a:gd name="connsiteY4" fmla="*/ 4207967 h 8415933"/>
              <a:gd name="connsiteX5" fmla="*/ 7266994 w 9762488"/>
              <a:gd name="connsiteY5" fmla="*/ 8415933 h 8415933"/>
              <a:gd name="connsiteX6" fmla="*/ 2495494 w 9762488"/>
              <a:gd name="connsiteY6" fmla="*/ 8415933 h 8415933"/>
              <a:gd name="connsiteX7" fmla="*/ 0 w 9762488"/>
              <a:gd name="connsiteY7" fmla="*/ 4207967 h 8415933"/>
              <a:gd name="connsiteX0" fmla="*/ 0 w 9762488"/>
              <a:gd name="connsiteY0" fmla="*/ 4207967 h 8415933"/>
              <a:gd name="connsiteX1" fmla="*/ 644141 w 9762488"/>
              <a:gd name="connsiteY1" fmla="*/ 3122118 h 8415933"/>
              <a:gd name="connsiteX2" fmla="*/ 2495494 w 9762488"/>
              <a:gd name="connsiteY2" fmla="*/ 0 h 8415933"/>
              <a:gd name="connsiteX3" fmla="*/ 7266994 w 9762488"/>
              <a:gd name="connsiteY3" fmla="*/ 0 h 8415933"/>
              <a:gd name="connsiteX4" fmla="*/ 9762488 w 9762488"/>
              <a:gd name="connsiteY4" fmla="*/ 4207967 h 8415933"/>
              <a:gd name="connsiteX5" fmla="*/ 7266994 w 9762488"/>
              <a:gd name="connsiteY5" fmla="*/ 8415933 h 8415933"/>
              <a:gd name="connsiteX6" fmla="*/ 2495494 w 9762488"/>
              <a:gd name="connsiteY6" fmla="*/ 8415933 h 8415933"/>
              <a:gd name="connsiteX7" fmla="*/ 586991 w 9762488"/>
              <a:gd name="connsiteY7" fmla="*/ 5213808 h 8415933"/>
              <a:gd name="connsiteX8" fmla="*/ 0 w 9762488"/>
              <a:gd name="connsiteY8" fmla="*/ 4207967 h 8415933"/>
              <a:gd name="connsiteX0" fmla="*/ 0 w 9762488"/>
              <a:gd name="connsiteY0" fmla="*/ 4207967 h 8415933"/>
              <a:gd name="connsiteX1" fmla="*/ 297553 w 9762488"/>
              <a:gd name="connsiteY1" fmla="*/ 3712054 h 8415933"/>
              <a:gd name="connsiteX2" fmla="*/ 2495494 w 9762488"/>
              <a:gd name="connsiteY2" fmla="*/ 0 h 8415933"/>
              <a:gd name="connsiteX3" fmla="*/ 7266994 w 9762488"/>
              <a:gd name="connsiteY3" fmla="*/ 0 h 8415933"/>
              <a:gd name="connsiteX4" fmla="*/ 9762488 w 9762488"/>
              <a:gd name="connsiteY4" fmla="*/ 4207967 h 8415933"/>
              <a:gd name="connsiteX5" fmla="*/ 7266994 w 9762488"/>
              <a:gd name="connsiteY5" fmla="*/ 8415933 h 8415933"/>
              <a:gd name="connsiteX6" fmla="*/ 2495494 w 9762488"/>
              <a:gd name="connsiteY6" fmla="*/ 8415933 h 8415933"/>
              <a:gd name="connsiteX7" fmla="*/ 586991 w 9762488"/>
              <a:gd name="connsiteY7" fmla="*/ 5213808 h 8415933"/>
              <a:gd name="connsiteX8" fmla="*/ 0 w 9762488"/>
              <a:gd name="connsiteY8" fmla="*/ 4207967 h 8415933"/>
              <a:gd name="connsiteX0" fmla="*/ 0 w 9762488"/>
              <a:gd name="connsiteY0" fmla="*/ 4207967 h 8415933"/>
              <a:gd name="connsiteX1" fmla="*/ 297553 w 9762488"/>
              <a:gd name="connsiteY1" fmla="*/ 3712054 h 8415933"/>
              <a:gd name="connsiteX2" fmla="*/ 2495494 w 9762488"/>
              <a:gd name="connsiteY2" fmla="*/ 0 h 8415933"/>
              <a:gd name="connsiteX3" fmla="*/ 7266994 w 9762488"/>
              <a:gd name="connsiteY3" fmla="*/ 0 h 8415933"/>
              <a:gd name="connsiteX4" fmla="*/ 9762488 w 9762488"/>
              <a:gd name="connsiteY4" fmla="*/ 4207967 h 8415933"/>
              <a:gd name="connsiteX5" fmla="*/ 7266994 w 9762488"/>
              <a:gd name="connsiteY5" fmla="*/ 8415933 h 8415933"/>
              <a:gd name="connsiteX6" fmla="*/ 2495494 w 9762488"/>
              <a:gd name="connsiteY6" fmla="*/ 8415933 h 8415933"/>
              <a:gd name="connsiteX7" fmla="*/ 321520 w 9762488"/>
              <a:gd name="connsiteY7" fmla="*/ 4763982 h 8415933"/>
              <a:gd name="connsiteX8" fmla="*/ 0 w 9762488"/>
              <a:gd name="connsiteY8" fmla="*/ 4207967 h 8415933"/>
              <a:gd name="connsiteX0" fmla="*/ 0 w 9762488"/>
              <a:gd name="connsiteY0" fmla="*/ 4207967 h 8415933"/>
              <a:gd name="connsiteX1" fmla="*/ 297553 w 9762488"/>
              <a:gd name="connsiteY1" fmla="*/ 3712054 h 8415933"/>
              <a:gd name="connsiteX2" fmla="*/ 2495494 w 9762488"/>
              <a:gd name="connsiteY2" fmla="*/ 0 h 8415933"/>
              <a:gd name="connsiteX3" fmla="*/ 7266994 w 9762488"/>
              <a:gd name="connsiteY3" fmla="*/ 0 h 8415933"/>
              <a:gd name="connsiteX4" fmla="*/ 9762488 w 9762488"/>
              <a:gd name="connsiteY4" fmla="*/ 4207967 h 8415933"/>
              <a:gd name="connsiteX5" fmla="*/ 7266994 w 9762488"/>
              <a:gd name="connsiteY5" fmla="*/ 8415933 h 8415933"/>
              <a:gd name="connsiteX6" fmla="*/ 2495494 w 9762488"/>
              <a:gd name="connsiteY6" fmla="*/ 8415933 h 8415933"/>
              <a:gd name="connsiteX7" fmla="*/ 321520 w 9762488"/>
              <a:gd name="connsiteY7" fmla="*/ 4763982 h 8415933"/>
              <a:gd name="connsiteX8" fmla="*/ 0 w 9762488"/>
              <a:gd name="connsiteY8" fmla="*/ 4207967 h 8415933"/>
              <a:gd name="connsiteX0" fmla="*/ 0 w 9762488"/>
              <a:gd name="connsiteY0" fmla="*/ 4207967 h 8415933"/>
              <a:gd name="connsiteX1" fmla="*/ 297553 w 9762488"/>
              <a:gd name="connsiteY1" fmla="*/ 3712054 h 8415933"/>
              <a:gd name="connsiteX2" fmla="*/ 2495494 w 9762488"/>
              <a:gd name="connsiteY2" fmla="*/ 0 h 8415933"/>
              <a:gd name="connsiteX3" fmla="*/ 7266994 w 9762488"/>
              <a:gd name="connsiteY3" fmla="*/ 0 h 8415933"/>
              <a:gd name="connsiteX4" fmla="*/ 9762488 w 9762488"/>
              <a:gd name="connsiteY4" fmla="*/ 4207967 h 8415933"/>
              <a:gd name="connsiteX5" fmla="*/ 7266994 w 9762488"/>
              <a:gd name="connsiteY5" fmla="*/ 8415933 h 8415933"/>
              <a:gd name="connsiteX6" fmla="*/ 2495494 w 9762488"/>
              <a:gd name="connsiteY6" fmla="*/ 8415933 h 8415933"/>
              <a:gd name="connsiteX7" fmla="*/ 321520 w 9762488"/>
              <a:gd name="connsiteY7" fmla="*/ 4763982 h 8415933"/>
              <a:gd name="connsiteX8" fmla="*/ 0 w 9762488"/>
              <a:gd name="connsiteY8" fmla="*/ 4207967 h 8415933"/>
              <a:gd name="connsiteX0" fmla="*/ 0 w 9666624"/>
              <a:gd name="connsiteY0" fmla="*/ 4185845 h 8415933"/>
              <a:gd name="connsiteX1" fmla="*/ 201689 w 9666624"/>
              <a:gd name="connsiteY1" fmla="*/ 3712054 h 8415933"/>
              <a:gd name="connsiteX2" fmla="*/ 2399630 w 9666624"/>
              <a:gd name="connsiteY2" fmla="*/ 0 h 8415933"/>
              <a:gd name="connsiteX3" fmla="*/ 7171130 w 9666624"/>
              <a:gd name="connsiteY3" fmla="*/ 0 h 8415933"/>
              <a:gd name="connsiteX4" fmla="*/ 9666624 w 9666624"/>
              <a:gd name="connsiteY4" fmla="*/ 4207967 h 8415933"/>
              <a:gd name="connsiteX5" fmla="*/ 7171130 w 9666624"/>
              <a:gd name="connsiteY5" fmla="*/ 8415933 h 8415933"/>
              <a:gd name="connsiteX6" fmla="*/ 2399630 w 9666624"/>
              <a:gd name="connsiteY6" fmla="*/ 8415933 h 8415933"/>
              <a:gd name="connsiteX7" fmla="*/ 225656 w 9666624"/>
              <a:gd name="connsiteY7" fmla="*/ 4763982 h 8415933"/>
              <a:gd name="connsiteX8" fmla="*/ 0 w 9666624"/>
              <a:gd name="connsiteY8" fmla="*/ 4185845 h 8415933"/>
              <a:gd name="connsiteX0" fmla="*/ 0 w 9666624"/>
              <a:gd name="connsiteY0" fmla="*/ 4185845 h 8415933"/>
              <a:gd name="connsiteX1" fmla="*/ 201689 w 9666624"/>
              <a:gd name="connsiteY1" fmla="*/ 3712054 h 8415933"/>
              <a:gd name="connsiteX2" fmla="*/ 2399630 w 9666624"/>
              <a:gd name="connsiteY2" fmla="*/ 0 h 8415933"/>
              <a:gd name="connsiteX3" fmla="*/ 7171130 w 9666624"/>
              <a:gd name="connsiteY3" fmla="*/ 0 h 8415933"/>
              <a:gd name="connsiteX4" fmla="*/ 9666624 w 9666624"/>
              <a:gd name="connsiteY4" fmla="*/ 4207967 h 8415933"/>
              <a:gd name="connsiteX5" fmla="*/ 7171130 w 9666624"/>
              <a:gd name="connsiteY5" fmla="*/ 8415933 h 8415933"/>
              <a:gd name="connsiteX6" fmla="*/ 2399630 w 9666624"/>
              <a:gd name="connsiteY6" fmla="*/ 8415933 h 8415933"/>
              <a:gd name="connsiteX7" fmla="*/ 225656 w 9666624"/>
              <a:gd name="connsiteY7" fmla="*/ 4763982 h 8415933"/>
              <a:gd name="connsiteX8" fmla="*/ 0 w 9666624"/>
              <a:gd name="connsiteY8" fmla="*/ 4185845 h 8415933"/>
              <a:gd name="connsiteX0" fmla="*/ 635 w 9667259"/>
              <a:gd name="connsiteY0" fmla="*/ 4185845 h 8415933"/>
              <a:gd name="connsiteX1" fmla="*/ 202324 w 9667259"/>
              <a:gd name="connsiteY1" fmla="*/ 3712054 h 8415933"/>
              <a:gd name="connsiteX2" fmla="*/ 2400265 w 9667259"/>
              <a:gd name="connsiteY2" fmla="*/ 0 h 8415933"/>
              <a:gd name="connsiteX3" fmla="*/ 7171765 w 9667259"/>
              <a:gd name="connsiteY3" fmla="*/ 0 h 8415933"/>
              <a:gd name="connsiteX4" fmla="*/ 9667259 w 9667259"/>
              <a:gd name="connsiteY4" fmla="*/ 4207967 h 8415933"/>
              <a:gd name="connsiteX5" fmla="*/ 7171765 w 9667259"/>
              <a:gd name="connsiteY5" fmla="*/ 8415933 h 8415933"/>
              <a:gd name="connsiteX6" fmla="*/ 2400265 w 9667259"/>
              <a:gd name="connsiteY6" fmla="*/ 8415933 h 8415933"/>
              <a:gd name="connsiteX7" fmla="*/ 226291 w 9667259"/>
              <a:gd name="connsiteY7" fmla="*/ 4763982 h 8415933"/>
              <a:gd name="connsiteX8" fmla="*/ 635 w 9667259"/>
              <a:gd name="connsiteY8" fmla="*/ 4185845 h 8415933"/>
              <a:gd name="connsiteX0" fmla="*/ 635 w 9667259"/>
              <a:gd name="connsiteY0" fmla="*/ 4185845 h 8427153"/>
              <a:gd name="connsiteX1" fmla="*/ 202324 w 9667259"/>
              <a:gd name="connsiteY1" fmla="*/ 3712054 h 8427153"/>
              <a:gd name="connsiteX2" fmla="*/ 2400265 w 9667259"/>
              <a:gd name="connsiteY2" fmla="*/ 0 h 8427153"/>
              <a:gd name="connsiteX3" fmla="*/ 7171765 w 9667259"/>
              <a:gd name="connsiteY3" fmla="*/ 0 h 8427153"/>
              <a:gd name="connsiteX4" fmla="*/ 9667259 w 9667259"/>
              <a:gd name="connsiteY4" fmla="*/ 4207967 h 8427153"/>
              <a:gd name="connsiteX5" fmla="*/ 7171765 w 9667259"/>
              <a:gd name="connsiteY5" fmla="*/ 8415933 h 8427153"/>
              <a:gd name="connsiteX6" fmla="*/ 2383435 w 9667259"/>
              <a:gd name="connsiteY6" fmla="*/ 8427153 h 8427153"/>
              <a:gd name="connsiteX7" fmla="*/ 226291 w 9667259"/>
              <a:gd name="connsiteY7" fmla="*/ 4763982 h 8427153"/>
              <a:gd name="connsiteX8" fmla="*/ 635 w 9667259"/>
              <a:gd name="connsiteY8" fmla="*/ 4185845 h 8427153"/>
              <a:gd name="connsiteX0" fmla="*/ 635 w 9667259"/>
              <a:gd name="connsiteY0" fmla="*/ 4185845 h 8421543"/>
              <a:gd name="connsiteX1" fmla="*/ 202324 w 9667259"/>
              <a:gd name="connsiteY1" fmla="*/ 3712054 h 8421543"/>
              <a:gd name="connsiteX2" fmla="*/ 2400265 w 9667259"/>
              <a:gd name="connsiteY2" fmla="*/ 0 h 8421543"/>
              <a:gd name="connsiteX3" fmla="*/ 7171765 w 9667259"/>
              <a:gd name="connsiteY3" fmla="*/ 0 h 8421543"/>
              <a:gd name="connsiteX4" fmla="*/ 9667259 w 9667259"/>
              <a:gd name="connsiteY4" fmla="*/ 4207967 h 8421543"/>
              <a:gd name="connsiteX5" fmla="*/ 7171765 w 9667259"/>
              <a:gd name="connsiteY5" fmla="*/ 8415933 h 8421543"/>
              <a:gd name="connsiteX6" fmla="*/ 2372216 w 9667259"/>
              <a:gd name="connsiteY6" fmla="*/ 8421543 h 8421543"/>
              <a:gd name="connsiteX7" fmla="*/ 226291 w 9667259"/>
              <a:gd name="connsiteY7" fmla="*/ 4763982 h 8421543"/>
              <a:gd name="connsiteX8" fmla="*/ 635 w 9667259"/>
              <a:gd name="connsiteY8" fmla="*/ 4185845 h 8421543"/>
              <a:gd name="connsiteX0" fmla="*/ 635 w 9667259"/>
              <a:gd name="connsiteY0" fmla="*/ 4185845 h 8421543"/>
              <a:gd name="connsiteX1" fmla="*/ 224764 w 9667259"/>
              <a:gd name="connsiteY1" fmla="*/ 3728884 h 8421543"/>
              <a:gd name="connsiteX2" fmla="*/ 2400265 w 9667259"/>
              <a:gd name="connsiteY2" fmla="*/ 0 h 8421543"/>
              <a:gd name="connsiteX3" fmla="*/ 7171765 w 9667259"/>
              <a:gd name="connsiteY3" fmla="*/ 0 h 8421543"/>
              <a:gd name="connsiteX4" fmla="*/ 9667259 w 9667259"/>
              <a:gd name="connsiteY4" fmla="*/ 4207967 h 8421543"/>
              <a:gd name="connsiteX5" fmla="*/ 7171765 w 9667259"/>
              <a:gd name="connsiteY5" fmla="*/ 8415933 h 8421543"/>
              <a:gd name="connsiteX6" fmla="*/ 2372216 w 9667259"/>
              <a:gd name="connsiteY6" fmla="*/ 8421543 h 8421543"/>
              <a:gd name="connsiteX7" fmla="*/ 226291 w 9667259"/>
              <a:gd name="connsiteY7" fmla="*/ 4763982 h 8421543"/>
              <a:gd name="connsiteX8" fmla="*/ 635 w 9667259"/>
              <a:gd name="connsiteY8" fmla="*/ 4185845 h 8421543"/>
              <a:gd name="connsiteX0" fmla="*/ 635 w 9667259"/>
              <a:gd name="connsiteY0" fmla="*/ 4185845 h 8421543"/>
              <a:gd name="connsiteX1" fmla="*/ 224764 w 9667259"/>
              <a:gd name="connsiteY1" fmla="*/ 3728884 h 8421543"/>
              <a:gd name="connsiteX2" fmla="*/ 2400265 w 9667259"/>
              <a:gd name="connsiteY2" fmla="*/ 0 h 8421543"/>
              <a:gd name="connsiteX3" fmla="*/ 7171765 w 9667259"/>
              <a:gd name="connsiteY3" fmla="*/ 0 h 8421543"/>
              <a:gd name="connsiteX4" fmla="*/ 9667259 w 9667259"/>
              <a:gd name="connsiteY4" fmla="*/ 4207967 h 8421543"/>
              <a:gd name="connsiteX5" fmla="*/ 7171765 w 9667259"/>
              <a:gd name="connsiteY5" fmla="*/ 8415933 h 8421543"/>
              <a:gd name="connsiteX6" fmla="*/ 2366606 w 9667259"/>
              <a:gd name="connsiteY6" fmla="*/ 8421543 h 8421543"/>
              <a:gd name="connsiteX7" fmla="*/ 226291 w 9667259"/>
              <a:gd name="connsiteY7" fmla="*/ 4763982 h 8421543"/>
              <a:gd name="connsiteX8" fmla="*/ 635 w 9667259"/>
              <a:gd name="connsiteY8" fmla="*/ 4185845 h 8421543"/>
              <a:gd name="connsiteX0" fmla="*/ 635 w 9667259"/>
              <a:gd name="connsiteY0" fmla="*/ 4185845 h 8421543"/>
              <a:gd name="connsiteX1" fmla="*/ 224764 w 9667259"/>
              <a:gd name="connsiteY1" fmla="*/ 3728884 h 8421543"/>
              <a:gd name="connsiteX2" fmla="*/ 2355387 w 9667259"/>
              <a:gd name="connsiteY2" fmla="*/ 0 h 8421543"/>
              <a:gd name="connsiteX3" fmla="*/ 7171765 w 9667259"/>
              <a:gd name="connsiteY3" fmla="*/ 0 h 8421543"/>
              <a:gd name="connsiteX4" fmla="*/ 9667259 w 9667259"/>
              <a:gd name="connsiteY4" fmla="*/ 4207967 h 8421543"/>
              <a:gd name="connsiteX5" fmla="*/ 7171765 w 9667259"/>
              <a:gd name="connsiteY5" fmla="*/ 8415933 h 8421543"/>
              <a:gd name="connsiteX6" fmla="*/ 2366606 w 9667259"/>
              <a:gd name="connsiteY6" fmla="*/ 8421543 h 8421543"/>
              <a:gd name="connsiteX7" fmla="*/ 226291 w 9667259"/>
              <a:gd name="connsiteY7" fmla="*/ 4763982 h 8421543"/>
              <a:gd name="connsiteX8" fmla="*/ 635 w 9667259"/>
              <a:gd name="connsiteY8" fmla="*/ 4185845 h 8421543"/>
              <a:gd name="connsiteX0" fmla="*/ 635 w 9667259"/>
              <a:gd name="connsiteY0" fmla="*/ 4185845 h 8421543"/>
              <a:gd name="connsiteX1" fmla="*/ 202325 w 9667259"/>
              <a:gd name="connsiteY1" fmla="*/ 3728884 h 8421543"/>
              <a:gd name="connsiteX2" fmla="*/ 2355387 w 9667259"/>
              <a:gd name="connsiteY2" fmla="*/ 0 h 8421543"/>
              <a:gd name="connsiteX3" fmla="*/ 7171765 w 9667259"/>
              <a:gd name="connsiteY3" fmla="*/ 0 h 8421543"/>
              <a:gd name="connsiteX4" fmla="*/ 9667259 w 9667259"/>
              <a:gd name="connsiteY4" fmla="*/ 4207967 h 8421543"/>
              <a:gd name="connsiteX5" fmla="*/ 7171765 w 9667259"/>
              <a:gd name="connsiteY5" fmla="*/ 8415933 h 8421543"/>
              <a:gd name="connsiteX6" fmla="*/ 2366606 w 9667259"/>
              <a:gd name="connsiteY6" fmla="*/ 8421543 h 8421543"/>
              <a:gd name="connsiteX7" fmla="*/ 226291 w 9667259"/>
              <a:gd name="connsiteY7" fmla="*/ 4763982 h 8421543"/>
              <a:gd name="connsiteX8" fmla="*/ 635 w 9667259"/>
              <a:gd name="connsiteY8" fmla="*/ 4185845 h 8421543"/>
              <a:gd name="connsiteX0" fmla="*/ 692 w 9656096"/>
              <a:gd name="connsiteY0" fmla="*/ 4241943 h 8421543"/>
              <a:gd name="connsiteX1" fmla="*/ 191162 w 9656096"/>
              <a:gd name="connsiteY1" fmla="*/ 3728884 h 8421543"/>
              <a:gd name="connsiteX2" fmla="*/ 2344224 w 9656096"/>
              <a:gd name="connsiteY2" fmla="*/ 0 h 8421543"/>
              <a:gd name="connsiteX3" fmla="*/ 7160602 w 9656096"/>
              <a:gd name="connsiteY3" fmla="*/ 0 h 8421543"/>
              <a:gd name="connsiteX4" fmla="*/ 9656096 w 9656096"/>
              <a:gd name="connsiteY4" fmla="*/ 4207967 h 8421543"/>
              <a:gd name="connsiteX5" fmla="*/ 7160602 w 9656096"/>
              <a:gd name="connsiteY5" fmla="*/ 8415933 h 8421543"/>
              <a:gd name="connsiteX6" fmla="*/ 2355443 w 9656096"/>
              <a:gd name="connsiteY6" fmla="*/ 8421543 h 8421543"/>
              <a:gd name="connsiteX7" fmla="*/ 215128 w 9656096"/>
              <a:gd name="connsiteY7" fmla="*/ 4763982 h 8421543"/>
              <a:gd name="connsiteX8" fmla="*/ 692 w 9656096"/>
              <a:gd name="connsiteY8" fmla="*/ 4241943 h 8421543"/>
              <a:gd name="connsiteX0" fmla="*/ 692 w 9656096"/>
              <a:gd name="connsiteY0" fmla="*/ 4241943 h 8421543"/>
              <a:gd name="connsiteX1" fmla="*/ 191162 w 9656096"/>
              <a:gd name="connsiteY1" fmla="*/ 3728884 h 8421543"/>
              <a:gd name="connsiteX2" fmla="*/ 2344224 w 9656096"/>
              <a:gd name="connsiteY2" fmla="*/ 0 h 8421543"/>
              <a:gd name="connsiteX3" fmla="*/ 7160602 w 9656096"/>
              <a:gd name="connsiteY3" fmla="*/ 0 h 8421543"/>
              <a:gd name="connsiteX4" fmla="*/ 9656096 w 9656096"/>
              <a:gd name="connsiteY4" fmla="*/ 4207967 h 8421543"/>
              <a:gd name="connsiteX5" fmla="*/ 7160602 w 9656096"/>
              <a:gd name="connsiteY5" fmla="*/ 8415933 h 8421543"/>
              <a:gd name="connsiteX6" fmla="*/ 2355443 w 9656096"/>
              <a:gd name="connsiteY6" fmla="*/ 8421543 h 8421543"/>
              <a:gd name="connsiteX7" fmla="*/ 215128 w 9656096"/>
              <a:gd name="connsiteY7" fmla="*/ 4763982 h 8421543"/>
              <a:gd name="connsiteX8" fmla="*/ 692 w 9656096"/>
              <a:gd name="connsiteY8" fmla="*/ 4241943 h 8421543"/>
              <a:gd name="connsiteX0" fmla="*/ 443 w 9655847"/>
              <a:gd name="connsiteY0" fmla="*/ 4241943 h 8421543"/>
              <a:gd name="connsiteX1" fmla="*/ 190913 w 9655847"/>
              <a:gd name="connsiteY1" fmla="*/ 3728884 h 8421543"/>
              <a:gd name="connsiteX2" fmla="*/ 2343975 w 9655847"/>
              <a:gd name="connsiteY2" fmla="*/ 0 h 8421543"/>
              <a:gd name="connsiteX3" fmla="*/ 7160353 w 9655847"/>
              <a:gd name="connsiteY3" fmla="*/ 0 h 8421543"/>
              <a:gd name="connsiteX4" fmla="*/ 9655847 w 9655847"/>
              <a:gd name="connsiteY4" fmla="*/ 4207967 h 8421543"/>
              <a:gd name="connsiteX5" fmla="*/ 7160353 w 9655847"/>
              <a:gd name="connsiteY5" fmla="*/ 8415933 h 8421543"/>
              <a:gd name="connsiteX6" fmla="*/ 2355194 w 9655847"/>
              <a:gd name="connsiteY6" fmla="*/ 8421543 h 8421543"/>
              <a:gd name="connsiteX7" fmla="*/ 214879 w 9655847"/>
              <a:gd name="connsiteY7" fmla="*/ 4763982 h 8421543"/>
              <a:gd name="connsiteX8" fmla="*/ 443 w 9655847"/>
              <a:gd name="connsiteY8" fmla="*/ 4241943 h 8421543"/>
              <a:gd name="connsiteX0" fmla="*/ 443 w 9655847"/>
              <a:gd name="connsiteY0" fmla="*/ 4241943 h 8421543"/>
              <a:gd name="connsiteX1" fmla="*/ 190913 w 9655847"/>
              <a:gd name="connsiteY1" fmla="*/ 3728884 h 8421543"/>
              <a:gd name="connsiteX2" fmla="*/ 2343975 w 9655847"/>
              <a:gd name="connsiteY2" fmla="*/ 0 h 8421543"/>
              <a:gd name="connsiteX3" fmla="*/ 7160353 w 9655847"/>
              <a:gd name="connsiteY3" fmla="*/ 0 h 8421543"/>
              <a:gd name="connsiteX4" fmla="*/ 9655847 w 9655847"/>
              <a:gd name="connsiteY4" fmla="*/ 4207967 h 8421543"/>
              <a:gd name="connsiteX5" fmla="*/ 7160353 w 9655847"/>
              <a:gd name="connsiteY5" fmla="*/ 8415933 h 8421543"/>
              <a:gd name="connsiteX6" fmla="*/ 2355194 w 9655847"/>
              <a:gd name="connsiteY6" fmla="*/ 8421543 h 8421543"/>
              <a:gd name="connsiteX7" fmla="*/ 214879 w 9655847"/>
              <a:gd name="connsiteY7" fmla="*/ 4763982 h 8421543"/>
              <a:gd name="connsiteX8" fmla="*/ 443 w 9655847"/>
              <a:gd name="connsiteY8" fmla="*/ 4241943 h 842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55847" h="8421543">
                <a:moveTo>
                  <a:pt x="443" y="4241943"/>
                </a:moveTo>
                <a:cubicBezTo>
                  <a:pt x="-7457" y="4065102"/>
                  <a:pt x="91729" y="3894188"/>
                  <a:pt x="190913" y="3728884"/>
                </a:cubicBezTo>
                <a:lnTo>
                  <a:pt x="2343975" y="0"/>
                </a:lnTo>
                <a:lnTo>
                  <a:pt x="7160353" y="0"/>
                </a:lnTo>
                <a:lnTo>
                  <a:pt x="9655847" y="4207967"/>
                </a:lnTo>
                <a:lnTo>
                  <a:pt x="7160353" y="8415933"/>
                </a:lnTo>
                <a:lnTo>
                  <a:pt x="2355194" y="8421543"/>
                </a:lnTo>
                <a:cubicBezTo>
                  <a:pt x="1630536" y="7204226"/>
                  <a:pt x="939537" y="5981299"/>
                  <a:pt x="214879" y="4763982"/>
                </a:cubicBezTo>
                <a:cubicBezTo>
                  <a:pt x="107706" y="4578644"/>
                  <a:pt x="-4761" y="4385118"/>
                  <a:pt x="443" y="424194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9A50062-4206-4DA6-A8B5-1798FB433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Q &amp; A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1D86EAA3-8810-482E-8113-24BC55EE9C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3473" y="2279648"/>
            <a:ext cx="2590800" cy="2590800"/>
          </a:xfrm>
          <a:prstGeom prst="rect">
            <a:avLst/>
          </a:prstGeom>
        </p:spPr>
      </p:pic>
      <p:sp>
        <p:nvSpPr>
          <p:cNvPr id="12" name="Subtitle 8">
            <a:extLst>
              <a:ext uri="{FF2B5EF4-FFF2-40B4-BE49-F238E27FC236}">
                <a16:creationId xmlns:a16="http://schemas.microsoft.com/office/drawing/2014/main" id="{DCC9A443-02C8-4889-863F-5CF67D5028DC}"/>
              </a:ext>
            </a:extLst>
          </p:cNvPr>
          <p:cNvSpPr txBox="1">
            <a:spLocks/>
          </p:cNvSpPr>
          <p:nvPr/>
        </p:nvSpPr>
        <p:spPr>
          <a:xfrm>
            <a:off x="1259936" y="5723652"/>
            <a:ext cx="1902364" cy="3693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4800" kern="1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914354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09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063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417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771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126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480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834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@XAMLLlama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0F06D707-F33B-4021-8C03-5C37D3B1CC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4350" y="5730937"/>
            <a:ext cx="345586" cy="345586"/>
          </a:xfrm>
          <a:prstGeom prst="rect">
            <a:avLst/>
          </a:prstGeom>
        </p:spPr>
      </p:pic>
      <p:pic>
        <p:nvPicPr>
          <p:cNvPr id="22" name="Picture 4" descr="A picture containing sign&#10;&#10;Description generated with very high confidence">
            <a:extLst>
              <a:ext uri="{FF2B5EF4-FFF2-40B4-BE49-F238E27FC236}">
                <a16:creationId xmlns:a16="http://schemas.microsoft.com/office/drawing/2014/main" id="{FBD9A8A0-607D-48F5-B06C-2CBDEF81FA6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6090" y="5031792"/>
            <a:ext cx="1741211" cy="174387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8D6FE86-77A0-45D5-A2B9-6532DFA45B45}"/>
              </a:ext>
            </a:extLst>
          </p:cNvPr>
          <p:cNvSpPr txBox="1"/>
          <p:nvPr/>
        </p:nvSpPr>
        <p:spPr>
          <a:xfrm>
            <a:off x="914350" y="3729734"/>
            <a:ext cx="7721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#dotNETConf #MVVMToolkit</a:t>
            </a:r>
          </a:p>
        </p:txBody>
      </p:sp>
      <p:sp>
        <p:nvSpPr>
          <p:cNvPr id="33" name="Subtitle 8">
            <a:extLst>
              <a:ext uri="{FF2B5EF4-FFF2-40B4-BE49-F238E27FC236}">
                <a16:creationId xmlns:a16="http://schemas.microsoft.com/office/drawing/2014/main" id="{E3D2EABF-B019-4591-A2EF-0B5D5739B13C}"/>
              </a:ext>
            </a:extLst>
          </p:cNvPr>
          <p:cNvSpPr txBox="1">
            <a:spLocks/>
          </p:cNvSpPr>
          <p:nvPr/>
        </p:nvSpPr>
        <p:spPr>
          <a:xfrm>
            <a:off x="7987559" y="5723652"/>
            <a:ext cx="1902364" cy="3693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4800" kern="1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914354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09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063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417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771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126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480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834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@SergioPedri</a:t>
            </a:r>
          </a:p>
        </p:txBody>
      </p:sp>
      <p:pic>
        <p:nvPicPr>
          <p:cNvPr id="35" name="Graphic 34">
            <a:extLst>
              <a:ext uri="{FF2B5EF4-FFF2-40B4-BE49-F238E27FC236}">
                <a16:creationId xmlns:a16="http://schemas.microsoft.com/office/drawing/2014/main" id="{BDABC15A-B487-4003-B1D1-378C0B5605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41973" y="5730937"/>
            <a:ext cx="345586" cy="345586"/>
          </a:xfrm>
          <a:prstGeom prst="rect">
            <a:avLst/>
          </a:prstGeom>
        </p:spPr>
      </p:pic>
      <p:pic>
        <p:nvPicPr>
          <p:cNvPr id="37" name="Picture 2">
            <a:extLst>
              <a:ext uri="{FF2B5EF4-FFF2-40B4-BE49-F238E27FC236}">
                <a16:creationId xmlns:a16="http://schemas.microsoft.com/office/drawing/2014/main" id="{4B202815-128A-4CDD-B9D9-215469AD0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2496" y="5156901"/>
            <a:ext cx="1315154" cy="1315154"/>
          </a:xfrm>
          <a:prstGeom prst="rect">
            <a:avLst/>
          </a:prstGeom>
          <a:noFill/>
          <a:ln w="28575">
            <a:solidFill>
              <a:srgbClr val="3A2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665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2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7D8E6520-FB03-2A43-A2E7-56B03E0EF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86654185-3CC0-4CA4-B008-9E361C4ABB12}"/>
              </a:ext>
            </a:extLst>
          </p:cNvPr>
          <p:cNvSpPr txBox="1">
            <a:spLocks/>
          </p:cNvSpPr>
          <p:nvPr/>
        </p:nvSpPr>
        <p:spPr>
          <a:xfrm>
            <a:off x="1152233" y="1288716"/>
            <a:ext cx="7219810" cy="2441092"/>
          </a:xfrm>
          <a:prstGeom prst="rect">
            <a:avLst/>
          </a:prstGeom>
          <a:solidFill>
            <a:srgbClr val="E9E9E9">
              <a:alpha val="74902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marL="457200" indent="-4572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36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41148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32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36576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28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2004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24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32004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24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200">
              <a:spcBef>
                <a:spcPts val="24"/>
              </a:spcBef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2000" b="1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Michael A. Hawker</a:t>
            </a:r>
          </a:p>
          <a:p>
            <a:pPr marL="685800" indent="-45720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sz="2000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a.k.a. XAML Llama 🦙</a:t>
            </a:r>
          </a:p>
          <a:p>
            <a:pPr marL="685800" indent="-45720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sz="2000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Senior Software Engineer @ Microsoft</a:t>
            </a:r>
          </a:p>
          <a:p>
            <a:pPr marL="685800" indent="-45720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sz="2000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Maintainer of the Windows Community Toolkit</a:t>
            </a:r>
          </a:p>
          <a:p>
            <a:pPr marL="685800" indent="-45720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sz="2000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Created XAML Studio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27D667C4-A2DF-4ED4-AAF1-B10ED3DEF4C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Who are we?</a:t>
            </a:r>
          </a:p>
        </p:txBody>
      </p:sp>
      <p:pic>
        <p:nvPicPr>
          <p:cNvPr id="4" name="Content Placeholder 9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B2A0A7E6-C174-4156-8E24-3A614429AE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708" y="1288716"/>
            <a:ext cx="2441092" cy="2441092"/>
          </a:xfrm>
          <a:prstGeom prst="rect">
            <a:avLst/>
          </a:prstGeom>
          <a:ln>
            <a:solidFill>
              <a:srgbClr val="3A20A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278242BA-3640-4EA1-B73E-0DC671CA9741}"/>
              </a:ext>
            </a:extLst>
          </p:cNvPr>
          <p:cNvSpPr txBox="1">
            <a:spLocks/>
          </p:cNvSpPr>
          <p:nvPr/>
        </p:nvSpPr>
        <p:spPr>
          <a:xfrm>
            <a:off x="1152233" y="3914184"/>
            <a:ext cx="7219810" cy="2441092"/>
          </a:xfrm>
          <a:prstGeom prst="rect">
            <a:avLst/>
          </a:prstGeom>
          <a:solidFill>
            <a:srgbClr val="E9E9E9">
              <a:alpha val="74902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marL="457200" indent="-4572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36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41148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32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36576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28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2004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24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32004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24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charset="2"/>
              <a:buNone/>
            </a:pPr>
            <a:r>
              <a:rPr lang="en-US" sz="2000" b="1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Sergio </a:t>
            </a:r>
            <a:r>
              <a:rPr lang="en-US" sz="2000" b="1" dirty="0" err="1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Pedri</a:t>
            </a:r>
            <a:endParaRPr lang="en-US" sz="2000" b="1" dirty="0">
              <a:solidFill>
                <a:srgbClr val="3A20A0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685800"/>
            <a:r>
              <a:rPr lang="en-US" sz="2000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Computer Engineering Student, Master’s in ML/DL</a:t>
            </a:r>
          </a:p>
          <a:p>
            <a:pPr marL="685800"/>
            <a:r>
              <a:rPr lang="en-US" sz="2000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Member of .NET Foundation &amp; Toolkit Org</a:t>
            </a:r>
          </a:p>
          <a:p>
            <a:pPr marL="685800"/>
            <a:r>
              <a:rPr lang="en-US" sz="2000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Creator of Toolkit’s MVVM &amp; </a:t>
            </a:r>
            <a:r>
              <a:rPr lang="en-US" sz="2000" dirty="0" err="1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HighPerformance</a:t>
            </a:r>
            <a:r>
              <a:rPr lang="en-US" sz="2000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pkgs</a:t>
            </a:r>
          </a:p>
          <a:p>
            <a:pPr marL="685800"/>
            <a:r>
              <a:rPr lang="en-US" sz="2000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Created Legere &amp; </a:t>
            </a:r>
            <a:r>
              <a:rPr lang="en-US" sz="2000" dirty="0" err="1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OneLocker</a:t>
            </a:r>
            <a:r>
              <a:rPr lang="en-US" sz="200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apps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69EAB46-7BDD-4370-9D9D-CD176A6960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2708" y="3914184"/>
            <a:ext cx="2441092" cy="2441092"/>
          </a:xfrm>
          <a:prstGeom prst="rect">
            <a:avLst/>
          </a:prstGeom>
          <a:noFill/>
          <a:ln>
            <a:solidFill>
              <a:srgbClr val="3A20A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655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2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3D3B404-33BC-46B9-9FD1-4540EC7344A5}"/>
              </a:ext>
            </a:extLst>
          </p:cNvPr>
          <p:cNvSpPr txBox="1">
            <a:spLocks/>
          </p:cNvSpPr>
          <p:nvPr/>
        </p:nvSpPr>
        <p:spPr>
          <a:xfrm>
            <a:off x="6289158" y="803325"/>
            <a:ext cx="52597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Overview</a:t>
            </a:r>
          </a:p>
        </p:txBody>
      </p:sp>
      <p:sp>
        <p:nvSpPr>
          <p:cNvPr id="21" name="Freeform: Shape 10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1" descr="A picture containing umbrella&#10;&#10;Description automatically generated">
            <a:extLst>
              <a:ext uri="{FF2B5EF4-FFF2-40B4-BE49-F238E27FC236}">
                <a16:creationId xmlns:a16="http://schemas.microsoft.com/office/drawing/2014/main" id="{93685E5E-2B14-9849-BEF0-1E753B7EF6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833" b="-1"/>
          <a:stretch/>
        </p:blipFill>
        <p:spPr>
          <a:xfrm>
            <a:off x="1" y="2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07F4D2A-A2DB-477B-9C43-BF8E9116DB82}"/>
              </a:ext>
            </a:extLst>
          </p:cNvPr>
          <p:cNvSpPr txBox="1">
            <a:spLocks/>
          </p:cNvSpPr>
          <p:nvPr/>
        </p:nvSpPr>
        <p:spPr>
          <a:xfrm>
            <a:off x="6219316" y="2627461"/>
            <a:ext cx="5674863" cy="27511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457200" indent="-4572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36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41148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32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36576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28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2004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24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32004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2400" kern="120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defTabSz="914400">
              <a:lnSpc>
                <a:spcPct val="90000"/>
              </a:lnSpc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en-US" sz="3200" dirty="0">
                <a:solidFill>
                  <a:schemeClr val="tx1"/>
                </a:solidFill>
              </a:rPr>
              <a:t>Windows Community Toolkit</a:t>
            </a:r>
          </a:p>
          <a:p>
            <a:pPr marL="685800" defTabSz="914400">
              <a:lnSpc>
                <a:spcPct val="90000"/>
              </a:lnSpc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en-US" sz="3200" dirty="0">
                <a:solidFill>
                  <a:schemeClr val="tx1"/>
                </a:solidFill>
              </a:rPr>
              <a:t>MVVM Toolkit</a:t>
            </a:r>
          </a:p>
          <a:p>
            <a:pPr marL="685800" defTabSz="914400">
              <a:lnSpc>
                <a:spcPct val="90000"/>
              </a:lnSpc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en-US" sz="3200" dirty="0">
                <a:solidFill>
                  <a:schemeClr val="tx1"/>
                </a:solidFill>
              </a:rPr>
              <a:t>Demo</a:t>
            </a:r>
          </a:p>
          <a:p>
            <a:pPr marL="685800" defTabSz="914400">
              <a:lnSpc>
                <a:spcPct val="90000"/>
              </a:lnSpc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en-US" sz="3200" dirty="0">
                <a:solidFill>
                  <a:schemeClr val="tx1"/>
                </a:solidFill>
              </a:rPr>
              <a:t>Q &amp; 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28C50B-EDB5-46D3-B72A-C6D832491FB2}"/>
              </a:ext>
            </a:extLst>
          </p:cNvPr>
          <p:cNvSpPr txBox="1"/>
          <p:nvPr/>
        </p:nvSpPr>
        <p:spPr>
          <a:xfrm>
            <a:off x="6935565" y="4885590"/>
            <a:ext cx="3259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#dotNETConf #MVVMToolkit</a:t>
            </a:r>
          </a:p>
        </p:txBody>
      </p:sp>
    </p:spTree>
    <p:extLst>
      <p:ext uri="{BB962C8B-B14F-4D97-AF65-F5344CB8AC3E}">
        <p14:creationId xmlns:p14="http://schemas.microsoft.com/office/powerpoint/2010/main" val="1595704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7DB8FC-3FFB-452D-9A9B-3FBCB71EF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Community Toolkit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4CCF94-B112-43D9-8D5D-8E4B9526D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1473" y="1834936"/>
            <a:ext cx="6750526" cy="4067002"/>
          </a:xfrm>
        </p:spPr>
        <p:txBody>
          <a:bodyPr>
            <a:normAutofit fontScale="85000" lnSpcReduction="200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None/>
              <a:tabLst/>
              <a:defRPr/>
            </a:pPr>
            <a:r>
              <a: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4450AB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https://aka.ms/WCT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Suite of Controls, Extensions, and Helpers for Windows development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UWP &amp; .NET Standard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Part of .NET Foundation, MIT Licensed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Lifetime Stats</a:t>
            </a:r>
          </a:p>
          <a:p>
            <a:pPr marL="742950" marR="0" lvl="1" indent="-41148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Over 25 releases in 4 years</a:t>
            </a:r>
          </a:p>
          <a:p>
            <a:pPr marL="742950" marR="0" lvl="1" indent="-41148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1,337+ Issues Closed</a:t>
            </a:r>
          </a:p>
          <a:p>
            <a:pPr marL="742950" marR="0" lvl="1" indent="-41148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1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5+ Million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NuGet Package Downloads</a:t>
            </a:r>
          </a:p>
          <a:p>
            <a:pPr marL="742950" marR="0" lvl="1" indent="-41148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10,000+ Commits by 200+ contributors</a:t>
            </a:r>
          </a:p>
        </p:txBody>
      </p:sp>
      <p:pic>
        <p:nvPicPr>
          <p:cNvPr id="14" name="Picture 2" descr="A picture containing scene, room&#10;&#10;Description generated with very high confidence">
            <a:extLst>
              <a:ext uri="{FF2B5EF4-FFF2-40B4-BE49-F238E27FC236}">
                <a16:creationId xmlns:a16="http://schemas.microsoft.com/office/drawing/2014/main" id="{1F87A251-8A51-4D63-9A67-0CAABAD1CCE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8164" l="1718" r="96442">
                        <a14:foregroundMark x1="31779" y1="12362" x2="22209" y2="21787"/>
                        <a14:foregroundMark x1="22209" y1="21787" x2="15828" y2="32925"/>
                        <a14:foregroundMark x1="15828" y1="32925" x2="13497" y2="46756"/>
                        <a14:foregroundMark x1="13497" y1="46756" x2="15337" y2="58262"/>
                        <a14:foregroundMark x1="15337" y1="58262" x2="36933" y2="66707"/>
                        <a14:foregroundMark x1="36933" y1="66707" x2="47485" y2="60955"/>
                        <a14:foregroundMark x1="47485" y1="60955" x2="47730" y2="45900"/>
                        <a14:foregroundMark x1="47730" y1="45900" x2="34847" y2="41738"/>
                        <a14:foregroundMark x1="34847" y1="41738" x2="46258" y2="41738"/>
                        <a14:foregroundMark x1="46258" y1="41738" x2="41350" y2="52020"/>
                        <a14:foregroundMark x1="41350" y1="52020" x2="56564" y2="56671"/>
                        <a14:foregroundMark x1="56564" y1="56671" x2="35583" y2="57038"/>
                        <a14:foregroundMark x1="35583" y1="57038" x2="62209" y2="59486"/>
                        <a14:foregroundMark x1="62209" y1="59486" x2="31534" y2="57283"/>
                        <a14:foregroundMark x1="31534" y1="57283" x2="52638" y2="48103"/>
                        <a14:foregroundMark x1="52638" y1="48103" x2="64540" y2="46389"/>
                        <a14:foregroundMark x1="64540" y1="46389" x2="59877" y2="47124"/>
                        <a14:foregroundMark x1="34110" y1="14933" x2="58650" y2="10526"/>
                        <a14:foregroundMark x1="58650" y1="10526" x2="65153" y2="19339"/>
                        <a14:foregroundMark x1="65153" y1="19339" x2="79877" y2="30355"/>
                        <a14:foregroundMark x1="79877" y1="30355" x2="81718" y2="41860"/>
                        <a14:foregroundMark x1="81718" y1="41860" x2="89571" y2="51163"/>
                        <a14:foregroundMark x1="89571" y1="51163" x2="66626" y2="85190"/>
                        <a14:foregroundMark x1="66626" y1="85190" x2="24540" y2="85190"/>
                        <a14:foregroundMark x1="24540" y1="85190" x2="18405" y2="71971"/>
                        <a14:foregroundMark x1="18405" y1="71971" x2="1472" y2="52131"/>
                        <a14:foregroundMark x1="120" y1="50555" x2="12883" y2="25949"/>
                        <a14:foregroundMark x1="12883" y1="25949" x2="36687" y2="10526"/>
                        <a14:foregroundMark x1="36687" y1="10526" x2="66503" y2="7099"/>
                        <a14:foregroundMark x1="66503" y1="7099" x2="87607" y2="23011"/>
                        <a14:foregroundMark x1="87607" y1="23011" x2="94233" y2="51652"/>
                        <a14:foregroundMark x1="94233" y1="51652" x2="94110" y2="62913"/>
                        <a14:foregroundMark x1="94110" y1="62913" x2="88098" y2="75765"/>
                        <a14:foregroundMark x1="88098" y1="75765" x2="57669" y2="92411"/>
                        <a14:foregroundMark x1="44163" y1="95809" x2="43558" y2="95961"/>
                        <a14:foregroundMark x1="57669" y1="92411" x2="44654" y2="95685"/>
                        <a14:foregroundMark x1="43558" y1="95961" x2="18896" y2="80783"/>
                        <a14:foregroundMark x1="18896" y1="80783" x2="2086" y2="55080"/>
                        <a14:foregroundMark x1="2086" y1="55080" x2="8957" y2="43696"/>
                        <a14:foregroundMark x1="45521" y1="40147" x2="56810" y2="41126"/>
                        <a14:foregroundMark x1="56810" y1="41126" x2="45644" y2="39657"/>
                        <a14:foregroundMark x1="45644" y1="39657" x2="60491" y2="42962"/>
                        <a14:foregroundMark x1="60491" y1="42962" x2="57791" y2="57895"/>
                        <a14:foregroundMark x1="57791" y1="57895" x2="45399" y2="60098"/>
                        <a14:foregroundMark x1="45399" y1="60098" x2="37546" y2="50551"/>
                        <a14:foregroundMark x1="37546" y1="50551" x2="39509" y2="42472"/>
                        <a14:foregroundMark x1="60859" y1="42962" x2="46626" y2="43084"/>
                        <a14:foregroundMark x1="75583" y1="22032" x2="79755" y2="28274"/>
                        <a14:foregroundMark x1="64049" y1="8568" x2="39141" y2="1836"/>
                        <a14:foregroundMark x1="51326" y1="2457" x2="55951" y2="2693"/>
                        <a14:foregroundMark x1="39141" y1="1836" x2="51212" y2="2451"/>
                        <a14:foregroundMark x1="55951" y1="2693" x2="33252" y2="6732"/>
                        <a14:foregroundMark x1="33252" y1="6732" x2="40123" y2="5141"/>
                        <a14:foregroundMark x1="13129" y1="37209" x2="10798" y2="48837"/>
                        <a14:foregroundMark x1="10798" y1="48837" x2="15706" y2="37944"/>
                        <a14:foregroundMark x1="15706" y1="37944" x2="29080" y2="32681"/>
                        <a14:foregroundMark x1="29080" y1="32681" x2="32270" y2="19339"/>
                        <a14:foregroundMark x1="32270" y1="19339" x2="47975" y2="17013"/>
                        <a14:foregroundMark x1="47975" y1="17013" x2="59632" y2="11506"/>
                        <a14:foregroundMark x1="59632" y1="11506" x2="68589" y2="24113"/>
                        <a14:foregroundMark x1="68589" y1="24113" x2="80368" y2="31334"/>
                        <a14:foregroundMark x1="80368" y1="31334" x2="41350" y2="57405"/>
                        <a14:foregroundMark x1="41350" y1="57405" x2="49448" y2="65728"/>
                        <a14:foregroundMark x1="49448" y1="65728" x2="59264" y2="54712"/>
                        <a14:foregroundMark x1="59264" y1="54712" x2="53988" y2="44553"/>
                        <a14:foregroundMark x1="53988" y1="44553" x2="64663" y2="47613"/>
                        <a14:foregroundMark x1="64663" y1="47613" x2="64908" y2="47613"/>
                        <a14:foregroundMark x1="86626" y1="27785" x2="93988" y2="37087"/>
                        <a14:foregroundMark x1="93988" y1="37087" x2="84785" y2="28764"/>
                        <a14:foregroundMark x1="84785" y1="28764" x2="95337" y2="33415"/>
                        <a14:foregroundMark x1="95337" y1="33415" x2="97055" y2="58752"/>
                        <a14:foregroundMark x1="97055" y1="58752" x2="93620" y2="69278"/>
                        <a14:foregroundMark x1="93620" y1="69278" x2="83436" y2="76867"/>
                        <a14:foregroundMark x1="83436" y1="76867" x2="82454" y2="49816"/>
                        <a14:foregroundMark x1="82454" y1="49816" x2="75583" y2="78703"/>
                        <a14:foregroundMark x1="75583" y1="78703" x2="63926" y2="82252"/>
                        <a14:foregroundMark x1="63926" y1="82252" x2="70920" y2="71236"/>
                        <a14:foregroundMark x1="70920" y1="71236" x2="76810" y2="66830"/>
                        <a14:foregroundMark x1="17546" y1="78825" x2="42331" y2="92166"/>
                        <a14:foregroundMark x1="42331" y1="92166" x2="52883" y2="88617"/>
                        <a14:foregroundMark x1="52883" y1="88617" x2="66626" y2="88005"/>
                        <a14:foregroundMark x1="66626" y1="88005" x2="57546" y2="97307"/>
                        <a14:foregroundMark x1="57546" y1="97307" x2="49479" y2="98302"/>
                        <a14:foregroundMark x1="45112" y1="97874" x2="35706" y2="93023"/>
                        <a14:foregroundMark x1="35706" y1="93023" x2="83804" y2="73439"/>
                        <a14:foregroundMark x1="83804" y1="73439" x2="77791" y2="83476"/>
                        <a14:foregroundMark x1="77791" y1="83476" x2="53006" y2="89963"/>
                        <a14:foregroundMark x1="53006" y1="89963" x2="20736" y2="71114"/>
                        <a14:foregroundMark x1="20736" y1="71114" x2="16196" y2="60465"/>
                        <a14:foregroundMark x1="16196" y1="60465" x2="20859" y2="76255"/>
                        <a14:foregroundMark x1="20859" y1="76255" x2="13374" y2="64504"/>
                        <a14:foregroundMark x1="13374" y1="64504" x2="14969" y2="76010"/>
                        <a14:foregroundMark x1="14969" y1="76010" x2="31534" y2="91310"/>
                        <a14:foregroundMark x1="31166" y1="93023" x2="42086" y2="96573"/>
                        <a14:foregroundMark x1="46784" y1="95809" x2="64663" y2="92901"/>
                        <a14:foregroundMark x1="44867" y1="96121" x2="46762" y2="95813"/>
                        <a14:foregroundMark x1="42086" y1="96573" x2="44345" y2="96205"/>
                        <a14:foregroundMark x1="64663" y1="92901" x2="53988" y2="96818"/>
                        <a14:foregroundMark x1="53988" y1="96818" x2="32025" y2="88617"/>
                        <a14:foregroundMark x1="32025" y1="88617" x2="9448" y2="61322"/>
                        <a14:foregroundMark x1="9448" y1="61322" x2="9325" y2="61200"/>
                        <a14:foregroundMark x1="10920" y1="56793" x2="14479" y2="62546"/>
                        <a14:foregroundMark x1="96687" y1="39290" x2="94969" y2="53488"/>
                        <a14:foregroundMark x1="68221" y1="38678" x2="50429" y2="36842"/>
                        <a14:foregroundMark x1="50429" y1="36842" x2="38773" y2="32069"/>
                        <a14:foregroundMark x1="38773" y1="32069" x2="29939" y2="39535"/>
                        <a14:foregroundMark x1="29939" y1="39535" x2="32638" y2="51652"/>
                        <a14:foregroundMark x1="32638" y1="51652" x2="44049" y2="52387"/>
                        <a14:foregroundMark x1="44049" y1="52387" x2="40491" y2="43207"/>
                        <a14:foregroundMark x1="49693" y1="1958" x2="50605" y2="1545"/>
                        <a14:foregroundMark x1="50307" y1="1224" x2="50184" y2="490"/>
                        <a14:foregroundMark x1="51779" y1="1346" x2="49693" y2="122"/>
                        <a14:foregroundMark x1="33620" y1="8078" x2="22945" y2="11506"/>
                        <a14:foregroundMark x1="22945" y1="11506" x2="9571" y2="29376"/>
                        <a14:foregroundMark x1="9571" y1="29376" x2="25399" y2="11995"/>
                        <a14:foregroundMark x1="25399" y1="11995" x2="29939" y2="10159"/>
                        <a14:foregroundMark x1="2577" y1="49694" x2="1840" y2="47736"/>
                        <a14:foregroundMark x1="1840" y1="48225" x2="1963" y2="48715"/>
                        <a14:foregroundMark x1="46994" y1="98164" x2="44417" y2="97552"/>
                        <a14:backgroundMark x1="11043" y1="6732" x2="11656" y2="3060"/>
                        <a14:backgroundMark x1="613" y1="48526" x2="613" y2="47858"/>
                        <a14:backgroundMark x1="613" y1="49939" x2="613" y2="49045"/>
                        <a14:backgroundMark x1="368" y1="49082" x2="123" y2="52020"/>
                        <a14:backgroundMark x1="736" y1="49327" x2="982" y2="48837"/>
                        <a14:backgroundMark x1="38528" y1="2081" x2="38896" y2="1469"/>
                        <a14:backgroundMark x1="53374" y1="490" x2="51439" y2="633"/>
                        <a14:backgroundMark x1="38773" y1="1224" x2="38896" y2="1958"/>
                        <a14:backgroundMark x1="44908" y1="99510" x2="42577" y2="99266"/>
                        <a14:backgroundMark x1="45644" y1="99388" x2="48344" y2="998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7033" y="2138371"/>
            <a:ext cx="3629642" cy="363855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542B3B3-9965-4468-9C57-AEB58AE33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9886" y="3429000"/>
            <a:ext cx="698286" cy="69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4056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1CE0E88-5C27-4D75-8BDF-6F4A4DA854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3758" b="3267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8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8D9DE2-C854-4F08-BDFD-79FF9AFEF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3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Get Started Today,</a:t>
            </a:r>
            <a:br>
              <a:rPr lang="en-US" sz="33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r>
              <a:rPr lang="en-US" sz="33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Contribute Tomorrow!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2F94D-F812-44EC-96BB-24C23DFA58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6" y="3715597"/>
            <a:ext cx="4800340" cy="30535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Download Sample App from Microsoft Store</a:t>
            </a:r>
          </a:p>
          <a:p>
            <a:pPr marL="0" indent="0">
              <a:buNone/>
            </a:pPr>
            <a:r>
              <a:rPr lang="en-US" sz="18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	https://aka.ms/windowstoolkitapp</a:t>
            </a:r>
          </a:p>
          <a:p>
            <a:r>
              <a:rPr lang="en-US" sz="18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Documentation in App</a:t>
            </a:r>
          </a:p>
          <a:p>
            <a:r>
              <a:rPr lang="en-US" sz="18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Playground per Control/Helper/Service</a:t>
            </a:r>
          </a:p>
          <a:p>
            <a:r>
              <a:rPr lang="en-US" sz="18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Live edit XAML to test things out!</a:t>
            </a:r>
          </a:p>
          <a:p>
            <a:r>
              <a:rPr lang="en-US" sz="18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</a:t>
            </a:r>
            <a:r>
              <a:rPr lang="en-US" sz="18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Contribution Guide:</a:t>
            </a:r>
          </a:p>
          <a:p>
            <a:pPr marL="0" indent="0">
              <a:buNone/>
            </a:pPr>
            <a:r>
              <a:rPr lang="en-US" sz="18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	https://aka.ms/wct/wiki</a:t>
            </a: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8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442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22F9423-F4B1-45D4-8445-E9991ECCB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7A1188-404B-44A6-A28A-5002065C1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2897" y="518649"/>
            <a:ext cx="9882278" cy="1067634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What is MVVM?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628863"/>
            <a:ext cx="1128382" cy="847206"/>
            <a:chOff x="8183879" y="1000124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aphicFrame>
        <p:nvGraphicFramePr>
          <p:cNvPr id="18" name="Content Placeholder 1">
            <a:extLst>
              <a:ext uri="{FF2B5EF4-FFF2-40B4-BE49-F238E27FC236}">
                <a16:creationId xmlns:a16="http://schemas.microsoft.com/office/drawing/2014/main" id="{98CBBADE-B723-4342-953E-C0D2FAF42B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3633636"/>
              </p:ext>
            </p:extLst>
          </p:nvPr>
        </p:nvGraphicFramePr>
        <p:xfrm>
          <a:off x="629854" y="1860604"/>
          <a:ext cx="10907490" cy="40949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01185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808AF9-050D-4E42-9676-B01DCECA3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Benefits of MVVM</a:t>
            </a:r>
            <a:endParaRPr lang="en-US" sz="4000" dirty="0">
              <a:solidFill>
                <a:srgbClr val="3A20A0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5ED6A-102D-4769-9CC1-432760EB48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pPr marL="457200" marR="0" lvl="0" indent="-457200" defTabSz="457200" rtl="0" eaLnBrk="1" fontAlgn="auto" latinLnBrk="0" hangingPunct="1"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Code Re-use</a:t>
            </a:r>
          </a:p>
          <a:p>
            <a:pPr marL="457200" marR="0" lvl="0" indent="-457200" defTabSz="457200" rtl="0" eaLnBrk="1" fontAlgn="auto" latinLnBrk="0" hangingPunct="1"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Platform Agnostic Behaviors</a:t>
            </a:r>
          </a:p>
          <a:p>
            <a:pPr marL="457200" marR="0" lvl="0" indent="-457200" defTabSz="457200" rtl="0" eaLnBrk="1" fontAlgn="auto" latinLnBrk="0" hangingPunct="1"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Testable</a:t>
            </a:r>
          </a:p>
          <a:p>
            <a:pPr marL="457200" marR="0" lvl="0" indent="-457200" defTabSz="457200" rtl="0" eaLnBrk="1" fontAlgn="auto" latinLnBrk="0" hangingPunct="1"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Char char="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Separation for Design/Development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A538FF9-4D23-47D2-BE4D-78FF0FFEF7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73958" y="2470248"/>
            <a:ext cx="24765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392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2">
            <a:extLst>
              <a:ext uri="{FF2B5EF4-FFF2-40B4-BE49-F238E27FC236}">
                <a16:creationId xmlns:a16="http://schemas.microsoft.com/office/drawing/2014/main" id="{1557A916-FDD1-44A1-A7A1-70009FD6B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5A784EB-54CE-4889-8976-0718EAEF9A12}"/>
              </a:ext>
            </a:extLst>
          </p:cNvPr>
          <p:cNvSpPr txBox="1">
            <a:spLocks/>
          </p:cNvSpPr>
          <p:nvPr/>
        </p:nvSpPr>
        <p:spPr>
          <a:xfrm>
            <a:off x="8006085" y="1129084"/>
            <a:ext cx="3862454" cy="19601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Introducing the MVVM Toolkit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1EC17A9-607D-4B21-88CE-31A9668B8C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18" r="-3" b="4634"/>
          <a:stretch/>
        </p:blipFill>
        <p:spPr bwMode="auto">
          <a:xfrm>
            <a:off x="12481155" y="1237069"/>
            <a:ext cx="1934870" cy="1744186"/>
          </a:xfrm>
          <a:custGeom>
            <a:avLst/>
            <a:gdLst/>
            <a:ahLst/>
            <a:cxnLst/>
            <a:rect l="l" t="t" r="r" b="b"/>
            <a:pathLst>
              <a:path w="2397514" h="2161236">
                <a:moveTo>
                  <a:pt x="684017" y="0"/>
                </a:moveTo>
                <a:cubicBezTo>
                  <a:pt x="1715801" y="0"/>
                  <a:pt x="1715801" y="0"/>
                  <a:pt x="1715801" y="0"/>
                </a:cubicBezTo>
                <a:cubicBezTo>
                  <a:pt x="1768004" y="0"/>
                  <a:pt x="1835562" y="37478"/>
                  <a:pt x="1863198" y="84326"/>
                </a:cubicBezTo>
                <a:cubicBezTo>
                  <a:pt x="2379089" y="993169"/>
                  <a:pt x="2379089" y="993169"/>
                  <a:pt x="2379089" y="993169"/>
                </a:cubicBezTo>
                <a:cubicBezTo>
                  <a:pt x="2403656" y="1043140"/>
                  <a:pt x="2403656" y="1118096"/>
                  <a:pt x="2379089" y="1168068"/>
                </a:cubicBezTo>
                <a:cubicBezTo>
                  <a:pt x="1863198" y="2076910"/>
                  <a:pt x="1863198" y="2076910"/>
                  <a:pt x="1863198" y="2076910"/>
                </a:cubicBezTo>
                <a:cubicBezTo>
                  <a:pt x="1835562" y="2123759"/>
                  <a:pt x="1768004" y="2161236"/>
                  <a:pt x="1715801" y="2161236"/>
                </a:cubicBezTo>
                <a:lnTo>
                  <a:pt x="684017" y="2161236"/>
                </a:lnTo>
                <a:cubicBezTo>
                  <a:pt x="628744" y="2161236"/>
                  <a:pt x="561187" y="2123759"/>
                  <a:pt x="536621" y="2076910"/>
                </a:cubicBezTo>
                <a:cubicBezTo>
                  <a:pt x="20729" y="1168068"/>
                  <a:pt x="20729" y="1168068"/>
                  <a:pt x="20729" y="1168068"/>
                </a:cubicBezTo>
                <a:cubicBezTo>
                  <a:pt x="-6909" y="1118096"/>
                  <a:pt x="-6909" y="1043140"/>
                  <a:pt x="20729" y="993169"/>
                </a:cubicBezTo>
                <a:cubicBezTo>
                  <a:pt x="536621" y="84326"/>
                  <a:pt x="536621" y="84326"/>
                  <a:pt x="536621" y="84326"/>
                </a:cubicBezTo>
                <a:cubicBezTo>
                  <a:pt x="561187" y="37478"/>
                  <a:pt x="628744" y="0"/>
                  <a:pt x="68401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picture containing water, person, flying, blue&#10;&#10;Description automatically generated">
            <a:extLst>
              <a:ext uri="{FF2B5EF4-FFF2-40B4-BE49-F238E27FC236}">
                <a16:creationId xmlns:a16="http://schemas.microsoft.com/office/drawing/2014/main" id="{D0597831-665E-634E-B7D9-A6175A4C34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87" r="31096"/>
          <a:stretch/>
        </p:blipFill>
        <p:spPr>
          <a:xfrm>
            <a:off x="20" y="10"/>
            <a:ext cx="7743929" cy="6857990"/>
          </a:xfrm>
          <a:custGeom>
            <a:avLst/>
            <a:gdLst/>
            <a:ahLst/>
            <a:cxnLst/>
            <a:rect l="l" t="t" r="r" b="b"/>
            <a:pathLst>
              <a:path w="7743949" h="685800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8A5FCDF-EA0A-480C-91EB-76412756553C}"/>
              </a:ext>
            </a:extLst>
          </p:cNvPr>
          <p:cNvSpPr txBox="1">
            <a:spLocks/>
          </p:cNvSpPr>
          <p:nvPr/>
        </p:nvSpPr>
        <p:spPr>
          <a:xfrm>
            <a:off x="8026399" y="3236181"/>
            <a:ext cx="3924301" cy="309619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fontAlgn="auto"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None/>
              <a:tabLst/>
              <a:defRPr/>
            </a:pPr>
            <a:r>
              <a:rPr kumimoji="0" lang="en-US" sz="2000" b="1" i="0" u="none" strike="noStrike" cap="none" spc="0" normalizeH="0" baseline="0" noProof="0" dirty="0" err="1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Microsoft.Toolkit.Mvvm</a:t>
            </a:r>
            <a:r>
              <a:rPr kumimoji="0" lang="en-US" sz="20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is a modern, fast, and modular MVVM library part of the Windows Community Toolkit</a:t>
            </a:r>
            <a:br>
              <a:rPr kumimoji="0" lang="en-US" sz="20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kumimoji="0" lang="en-US" sz="200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571500" marR="0" lvl="0" indent="-342900" fontAlgn="auto"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20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.NET Standard 2.0</a:t>
            </a:r>
          </a:p>
          <a:p>
            <a:pPr marL="571500" marR="0" lvl="0" indent="-342900" fontAlgn="auto"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20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Simple to pick-up and use</a:t>
            </a:r>
          </a:p>
          <a:p>
            <a:pPr marL="571500" marR="0" lvl="0" indent="-342900" fontAlgn="auto"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20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À la carte</a:t>
            </a:r>
          </a:p>
          <a:p>
            <a:pPr marL="571500" marR="0" lvl="0" indent="-342900" fontAlgn="auto"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20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Reference Implementation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320BDE3-0893-42D6-BD30-5B83371621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71480" y="-265186"/>
            <a:ext cx="2040142" cy="186724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5968CF8-37E8-49C1-A20E-737D41899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758" y="1415788"/>
            <a:ext cx="1275452" cy="1275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7942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7A1188-404B-44A6-A28A-5002065C1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Why a new MVVM now?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BBCB2A-211E-42F1-8EF0-24F708A58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219700" cy="4351338"/>
          </a:xfrm>
        </p:spPr>
        <p:txBody>
          <a:bodyPr>
            <a:normAutofit fontScale="85000" lnSpcReduction="10000"/>
          </a:bodyPr>
          <a:lstStyle/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MVVMLight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and </a:t>
            </a:r>
            <a:r>
              <a:rPr lang="en-US" dirty="0" err="1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Caliburn.Micro</a:t>
            </a:r>
            <a:r>
              <a:rPr lang="en-US" dirty="0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 longer maintained</a:t>
            </a: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MVVMLight</a:t>
            </a:r>
            <a:r>
              <a:rPr lang="en-US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’s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simplicity was missed for many we’ve talked to</a:t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Many frameworks have specific requirements for structure</a:t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Many advancements in .NET and Application Development since onset of most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83927-CDDC-4D64-83CB-4F7061831DF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Started in April 2020 driven by Community</a:t>
            </a: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Inspired by </a:t>
            </a:r>
            <a:r>
              <a:rPr lang="en-US" dirty="0" err="1">
                <a:solidFill>
                  <a:srgbClr val="3A20A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MVVMLight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by Laurent Bugnion</a:t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We provide a starting point to build from</a:t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457200" indent="-457200">
              <a:buClr>
                <a:srgbClr val="3A20A0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We’ve targeted .NET Standard and optimized for CPU &amp; Memory usage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34630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4366</TotalTime>
  <Words>652</Words>
  <Application>Microsoft Office PowerPoint</Application>
  <PresentationFormat>Widescreen</PresentationFormat>
  <Paragraphs>120</Paragraphs>
  <Slides>16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1_Office Theme</vt:lpstr>
      <vt:lpstr>3_Office Theme</vt:lpstr>
      <vt:lpstr>2_Office Theme</vt:lpstr>
      <vt:lpstr>Office Theme</vt:lpstr>
      <vt:lpstr>Introducing the MVVM Toolkit, a .NET Standard library in the Windows Community Toolkit</vt:lpstr>
      <vt:lpstr>PowerPoint Presentation</vt:lpstr>
      <vt:lpstr>PowerPoint Presentation</vt:lpstr>
      <vt:lpstr>Windows Community Toolkit</vt:lpstr>
      <vt:lpstr>Get Started Today, Contribute Tomorrow!</vt:lpstr>
      <vt:lpstr>What is MVVM?</vt:lpstr>
      <vt:lpstr>Benefits of MVVM</vt:lpstr>
      <vt:lpstr>PowerPoint Presentation</vt:lpstr>
      <vt:lpstr>Why a new MVVM now?</vt:lpstr>
      <vt:lpstr>Metrics</vt:lpstr>
      <vt:lpstr>The MVVM Toolkit</vt:lpstr>
      <vt:lpstr>MVVM Toolkit Demo</vt:lpstr>
      <vt:lpstr>… And More!</vt:lpstr>
      <vt:lpstr>MVVM Toolkit Plans</vt:lpstr>
      <vt:lpstr>Q &amp; A</vt:lpstr>
      <vt:lpstr>Thanks for joining!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the MVVM Toolkit, a .NET Standard library in the Windows Community Toolkit</dc:title>
  <dc:creator>Michael Hawker</dc:creator>
  <cp:lastModifiedBy>Michael Hawker</cp:lastModifiedBy>
  <cp:revision>2</cp:revision>
  <dcterms:created xsi:type="dcterms:W3CDTF">2020-10-29T16:11:16Z</dcterms:created>
  <dcterms:modified xsi:type="dcterms:W3CDTF">2020-11-17T19:40:39Z</dcterms:modified>
</cp:coreProperties>
</file>

<file path=docProps/thumbnail.jpeg>
</file>